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8"/>
  </p:notesMasterIdLst>
  <p:handoutMasterIdLst>
    <p:handoutMasterId r:id="rId29"/>
  </p:handoutMasterIdLst>
  <p:sldIdLst>
    <p:sldId id="577" r:id="rId2"/>
    <p:sldId id="552" r:id="rId3"/>
    <p:sldId id="553" r:id="rId4"/>
    <p:sldId id="554" r:id="rId5"/>
    <p:sldId id="556" r:id="rId6"/>
    <p:sldId id="557" r:id="rId7"/>
    <p:sldId id="558" r:id="rId8"/>
    <p:sldId id="559" r:id="rId9"/>
    <p:sldId id="560" r:id="rId10"/>
    <p:sldId id="566" r:id="rId11"/>
    <p:sldId id="567" r:id="rId12"/>
    <p:sldId id="569" r:id="rId13"/>
    <p:sldId id="570" r:id="rId14"/>
    <p:sldId id="571" r:id="rId15"/>
    <p:sldId id="572" r:id="rId16"/>
    <p:sldId id="573" r:id="rId17"/>
    <p:sldId id="574" r:id="rId18"/>
    <p:sldId id="575" r:id="rId19"/>
    <p:sldId id="526" r:id="rId20"/>
    <p:sldId id="528" r:id="rId21"/>
    <p:sldId id="613" r:id="rId22"/>
    <p:sldId id="611" r:id="rId23"/>
    <p:sldId id="612" r:id="rId24"/>
    <p:sldId id="529" r:id="rId25"/>
    <p:sldId id="530" r:id="rId26"/>
    <p:sldId id="610" r:id="rId27"/>
  </p:sldIdLst>
  <p:sldSz cx="9144000" cy="6858000" type="screen4x3"/>
  <p:notesSz cx="6645275" cy="97758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3EA"/>
    <a:srgbClr val="9BBB59"/>
    <a:srgbClr val="12E7D1"/>
    <a:srgbClr val="DEE7D1"/>
    <a:srgbClr val="F050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Střední styl 1 – zvýraznění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Světlý styl 2 – zvýraznění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Světlý styl 3 – zvýraznění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7348" autoAdjust="0"/>
    <p:restoredTop sz="79064" autoAdjust="0"/>
  </p:normalViewPr>
  <p:slideViewPr>
    <p:cSldViewPr>
      <p:cViewPr>
        <p:scale>
          <a:sx n="90" d="100"/>
          <a:sy n="90" d="100"/>
        </p:scale>
        <p:origin x="-1524" y="-6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5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79619" cy="488792"/>
          </a:xfrm>
          <a:prstGeom prst="rect">
            <a:avLst/>
          </a:prstGeom>
        </p:spPr>
        <p:txBody>
          <a:bodyPr vert="horz" lIns="90068" tIns="45034" rIns="90068" bIns="45034" rtlCol="0"/>
          <a:lstStyle>
            <a:lvl1pPr algn="l">
              <a:defRPr sz="1200"/>
            </a:lvl1pPr>
          </a:lstStyle>
          <a:p>
            <a:endParaRPr lang="cs-CZ"/>
          </a:p>
        </p:txBody>
      </p:sp>
      <p:sp>
        <p:nvSpPr>
          <p:cNvPr id="3" name="Zástupný symbol pro datum 2"/>
          <p:cNvSpPr>
            <a:spLocks noGrp="1"/>
          </p:cNvSpPr>
          <p:nvPr>
            <p:ph type="dt" sz="quarter" idx="1"/>
          </p:nvPr>
        </p:nvSpPr>
        <p:spPr>
          <a:xfrm>
            <a:off x="3764119" y="0"/>
            <a:ext cx="2879619" cy="488792"/>
          </a:xfrm>
          <a:prstGeom prst="rect">
            <a:avLst/>
          </a:prstGeom>
        </p:spPr>
        <p:txBody>
          <a:bodyPr vert="horz" lIns="90068" tIns="45034" rIns="90068" bIns="45034" rtlCol="0"/>
          <a:lstStyle>
            <a:lvl1pPr algn="r">
              <a:defRPr sz="1200"/>
            </a:lvl1pPr>
          </a:lstStyle>
          <a:p>
            <a:fld id="{6203D9C2-C0E0-47CF-B97D-CFAEAABC522B}" type="datetimeFigureOut">
              <a:rPr lang="cs-CZ" smtClean="0"/>
              <a:pPr/>
              <a:t>4.4.2017</a:t>
            </a:fld>
            <a:endParaRPr lang="cs-CZ"/>
          </a:p>
        </p:txBody>
      </p:sp>
      <p:sp>
        <p:nvSpPr>
          <p:cNvPr id="4" name="Zástupný symbol pro zápatí 3"/>
          <p:cNvSpPr>
            <a:spLocks noGrp="1"/>
          </p:cNvSpPr>
          <p:nvPr>
            <p:ph type="ftr" sz="quarter" idx="2"/>
          </p:nvPr>
        </p:nvSpPr>
        <p:spPr>
          <a:xfrm>
            <a:off x="0" y="9285338"/>
            <a:ext cx="2879619" cy="488792"/>
          </a:xfrm>
          <a:prstGeom prst="rect">
            <a:avLst/>
          </a:prstGeom>
        </p:spPr>
        <p:txBody>
          <a:bodyPr vert="horz" lIns="90068" tIns="45034" rIns="90068" bIns="45034"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764119" y="9285338"/>
            <a:ext cx="2879619" cy="488792"/>
          </a:xfrm>
          <a:prstGeom prst="rect">
            <a:avLst/>
          </a:prstGeom>
        </p:spPr>
        <p:txBody>
          <a:bodyPr vert="horz" lIns="90068" tIns="45034" rIns="90068" bIns="45034" rtlCol="0" anchor="b"/>
          <a:lstStyle>
            <a:lvl1pPr algn="r">
              <a:defRPr sz="1200"/>
            </a:lvl1pPr>
          </a:lstStyle>
          <a:p>
            <a:fld id="{DDF3D05E-C341-4788-812F-EC3B71113667}" type="slidenum">
              <a:rPr lang="cs-CZ" smtClean="0"/>
              <a:pPr/>
              <a:t>‹#›</a:t>
            </a:fld>
            <a:endParaRPr lang="cs-CZ"/>
          </a:p>
        </p:txBody>
      </p:sp>
    </p:spTree>
    <p:extLst>
      <p:ext uri="{BB962C8B-B14F-4D97-AF65-F5344CB8AC3E}">
        <p14:creationId xmlns:p14="http://schemas.microsoft.com/office/powerpoint/2010/main" val="2786806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79619" cy="488792"/>
          </a:xfrm>
          <a:prstGeom prst="rect">
            <a:avLst/>
          </a:prstGeom>
        </p:spPr>
        <p:txBody>
          <a:bodyPr vert="horz" lIns="90068" tIns="45034" rIns="90068" bIns="45034" rtlCol="0"/>
          <a:lstStyle>
            <a:lvl1pPr algn="l">
              <a:defRPr sz="1200"/>
            </a:lvl1pPr>
          </a:lstStyle>
          <a:p>
            <a:endParaRPr lang="cs-CZ"/>
          </a:p>
        </p:txBody>
      </p:sp>
      <p:sp>
        <p:nvSpPr>
          <p:cNvPr id="3" name="Zástupný symbol pro datum 2"/>
          <p:cNvSpPr>
            <a:spLocks noGrp="1"/>
          </p:cNvSpPr>
          <p:nvPr>
            <p:ph type="dt" idx="1"/>
          </p:nvPr>
        </p:nvSpPr>
        <p:spPr>
          <a:xfrm>
            <a:off x="3764119" y="0"/>
            <a:ext cx="2879619" cy="488792"/>
          </a:xfrm>
          <a:prstGeom prst="rect">
            <a:avLst/>
          </a:prstGeom>
        </p:spPr>
        <p:txBody>
          <a:bodyPr vert="horz" lIns="90068" tIns="45034" rIns="90068" bIns="45034" rtlCol="0"/>
          <a:lstStyle>
            <a:lvl1pPr algn="r">
              <a:defRPr sz="1200"/>
            </a:lvl1pPr>
          </a:lstStyle>
          <a:p>
            <a:fld id="{D69ADCAF-0D3F-4E38-936B-CA298E0F90F1}" type="datetimeFigureOut">
              <a:rPr lang="cs-CZ" smtClean="0"/>
              <a:pPr/>
              <a:t>4.4.2017</a:t>
            </a:fld>
            <a:endParaRPr lang="cs-CZ"/>
          </a:p>
        </p:txBody>
      </p:sp>
      <p:sp>
        <p:nvSpPr>
          <p:cNvPr id="4" name="Zástupný symbol pro obrázek snímku 3"/>
          <p:cNvSpPr>
            <a:spLocks noGrp="1" noRot="1" noChangeAspect="1"/>
          </p:cNvSpPr>
          <p:nvPr>
            <p:ph type="sldImg" idx="2"/>
          </p:nvPr>
        </p:nvSpPr>
        <p:spPr>
          <a:xfrm>
            <a:off x="877888" y="731838"/>
            <a:ext cx="4889500" cy="3668712"/>
          </a:xfrm>
          <a:prstGeom prst="rect">
            <a:avLst/>
          </a:prstGeom>
          <a:noFill/>
          <a:ln w="12700">
            <a:solidFill>
              <a:prstClr val="black"/>
            </a:solidFill>
          </a:ln>
        </p:spPr>
        <p:txBody>
          <a:bodyPr vert="horz" lIns="90068" tIns="45034" rIns="90068" bIns="45034" rtlCol="0" anchor="ctr"/>
          <a:lstStyle/>
          <a:p>
            <a:endParaRPr lang="cs-CZ"/>
          </a:p>
        </p:txBody>
      </p:sp>
      <p:sp>
        <p:nvSpPr>
          <p:cNvPr id="5" name="Zástupný symbol pro poznámky 4"/>
          <p:cNvSpPr>
            <a:spLocks noGrp="1"/>
          </p:cNvSpPr>
          <p:nvPr>
            <p:ph type="body" sz="quarter" idx="3"/>
          </p:nvPr>
        </p:nvSpPr>
        <p:spPr>
          <a:xfrm>
            <a:off x="664528" y="4643516"/>
            <a:ext cx="5316220" cy="4399122"/>
          </a:xfrm>
          <a:prstGeom prst="rect">
            <a:avLst/>
          </a:prstGeom>
        </p:spPr>
        <p:txBody>
          <a:bodyPr vert="horz" lIns="90068" tIns="45034" rIns="90068" bIns="45034"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285338"/>
            <a:ext cx="2879619" cy="488792"/>
          </a:xfrm>
          <a:prstGeom prst="rect">
            <a:avLst/>
          </a:prstGeom>
        </p:spPr>
        <p:txBody>
          <a:bodyPr vert="horz" lIns="90068" tIns="45034" rIns="90068" bIns="45034"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764119" y="9285338"/>
            <a:ext cx="2879619" cy="488792"/>
          </a:xfrm>
          <a:prstGeom prst="rect">
            <a:avLst/>
          </a:prstGeom>
        </p:spPr>
        <p:txBody>
          <a:bodyPr vert="horz" lIns="90068" tIns="45034" rIns="90068" bIns="45034" rtlCol="0" anchor="b"/>
          <a:lstStyle>
            <a:lvl1pPr algn="r">
              <a:defRPr sz="1200"/>
            </a:lvl1pPr>
          </a:lstStyle>
          <a:p>
            <a:fld id="{FDDB5FEF-22CC-4B77-A3F4-C8956B363F05}" type="slidenum">
              <a:rPr lang="cs-CZ" smtClean="0"/>
              <a:pPr/>
              <a:t>‹#›</a:t>
            </a:fld>
            <a:endParaRPr lang="cs-CZ"/>
          </a:p>
        </p:txBody>
      </p:sp>
    </p:spTree>
    <p:extLst>
      <p:ext uri="{BB962C8B-B14F-4D97-AF65-F5344CB8AC3E}">
        <p14:creationId xmlns:p14="http://schemas.microsoft.com/office/powerpoint/2010/main" val="1532100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agri.cz/public/web/file/188813/usneseni_867_2012.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strukturalni-fondy.cz/cs/Fondy-EU/Kohezni-politika-EU"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Vláda schválila návrh ministra zemědělství na zvýšení příspěvku ze státního rozpočtu do PRV z 25 % na 35 %. Dotace tak budou do roku 2020 oproti původnímu plánu vyšší o 13 miliard korun. Celkem dostanou zemědělci, potravináři a lesníci z PRV 2014 – 2020 přibližně 97 miliard korun. </a:t>
            </a:r>
            <a:endParaRPr lang="cs-CZ" dirty="0" smtClean="0"/>
          </a:p>
          <a:p>
            <a:r>
              <a:rPr lang="cs-CZ" dirty="0" smtClean="0"/>
              <a:t>Na podporu rozvoje zemědělství, lesnictví a potravinářství půjde do roku 2020 ze státního rozpočtu o 13 miliard korun víc.</a:t>
            </a:r>
          </a:p>
          <a:p>
            <a:r>
              <a:rPr lang="cs-CZ" i="1" dirty="0" smtClean="0"/>
              <a:t>„Vláda souhlasila s tím, že zvýší spolufinancování Programu rozvoje venkova z národního rozpočtu o 10 procentních bodů, což znamená, že rozpočet PRV bude srovnatelný s předchozím obdobím v letech 2007 až 2014. </a:t>
            </a:r>
          </a:p>
          <a:p>
            <a:r>
              <a:rPr lang="cs-CZ" dirty="0" smtClean="0"/>
              <a:t>PRV zajistí, aby měli čeští zemědělci, potravináři a lesníci rovnovážné podmínky se svými kolegy z ostatních zemí EU. Například rakouská vláda přispívá do PRV pro své zemědělce dokonce 50 % z národního rozpočtu. V Polsku dostávají příjemci z polských zdrojů 36 %.</a:t>
            </a:r>
          </a:p>
          <a:p>
            <a:r>
              <a:rPr lang="cs-CZ" dirty="0" smtClean="0"/>
              <a:t>EU přispěje ČR ze svého rozpočtu do PRV 2014 – 2020 přibližně 63 miliardami korun, český rozpočet dodá 34 miliard. Celkem tak bude v PRV téměř 97 miliard korun.</a:t>
            </a:r>
          </a:p>
        </p:txBody>
      </p:sp>
      <p:sp>
        <p:nvSpPr>
          <p:cNvPr id="4" name="Zástupný symbol pro číslo snímku 3"/>
          <p:cNvSpPr>
            <a:spLocks noGrp="1"/>
          </p:cNvSpPr>
          <p:nvPr>
            <p:ph type="sldNum" sz="quarter" idx="10"/>
          </p:nvPr>
        </p:nvSpPr>
        <p:spPr/>
        <p:txBody>
          <a:bodyPr/>
          <a:lstStyle/>
          <a:p>
            <a:fld id="{FDDB5FEF-22CC-4B77-A3F4-C8956B363F05}" type="slidenum">
              <a:rPr lang="cs-CZ" smtClean="0"/>
              <a:pPr/>
              <a:t>2</a:t>
            </a:fld>
            <a:endParaRPr lang="cs-CZ"/>
          </a:p>
        </p:txBody>
      </p:sp>
    </p:spTree>
    <p:extLst>
      <p:ext uri="{BB962C8B-B14F-4D97-AF65-F5344CB8AC3E}">
        <p14:creationId xmlns:p14="http://schemas.microsoft.com/office/powerpoint/2010/main" val="3964641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Kompletní dokumentace k zrealizovanému výběrovému/zadávacímu řízení dle Seznamu dokumentace z výběrového/zadávacího řízení a další přílohy dle Specifické části Pravidel pro žadatele:</a:t>
            </a:r>
          </a:p>
          <a:p>
            <a:r>
              <a:rPr lang="cs-CZ" dirty="0" smtClean="0"/>
              <a:t>v případě, že projekt/část projektu podléhá řízení stavebního úřadu, pak pravomocné a platné odpovídající povolení stavebního úřadu, na jehož základě lze projekt realizovat,</a:t>
            </a:r>
          </a:p>
          <a:p>
            <a:r>
              <a:rPr lang="cs-CZ" dirty="0" smtClean="0"/>
              <a:t>stavebním úřadem ověřená projektová dokumentace (dokládá se pouze pokud již nebylo předloženo v rámci povinných nebo nepovinných příloh předkládaných po zaregistrování Žádosti o dotaci).</a:t>
            </a:r>
          </a:p>
          <a:p>
            <a:r>
              <a:rPr lang="cs-CZ" dirty="0" smtClean="0"/>
              <a:t>Aktualizovaný formulář Žádosti o dotaci</a:t>
            </a:r>
          </a:p>
          <a:p>
            <a:r>
              <a:rPr lang="cs-CZ" smtClean="0"/>
              <a:t>Předložení příloh prostřednictvím PF(v případě objemných příloh umožněno v listinné podobě).</a:t>
            </a:r>
          </a:p>
          <a:p>
            <a:endParaRPr lang="cs-CZ"/>
          </a:p>
        </p:txBody>
      </p:sp>
      <p:sp>
        <p:nvSpPr>
          <p:cNvPr id="4" name="Zástupný symbol pro číslo snímku 3"/>
          <p:cNvSpPr>
            <a:spLocks noGrp="1"/>
          </p:cNvSpPr>
          <p:nvPr>
            <p:ph type="sldNum" sz="quarter" idx="10"/>
          </p:nvPr>
        </p:nvSpPr>
        <p:spPr/>
        <p:txBody>
          <a:bodyPr/>
          <a:lstStyle/>
          <a:p>
            <a:fld id="{FDDB5FEF-22CC-4B77-A3F4-C8956B363F05}" type="slidenum">
              <a:rPr lang="cs-CZ" smtClean="0"/>
              <a:pPr/>
              <a:t>12</a:t>
            </a:fld>
            <a:endParaRPr lang="cs-CZ"/>
          </a:p>
        </p:txBody>
      </p:sp>
    </p:spTree>
    <p:extLst>
      <p:ext uri="{BB962C8B-B14F-4D97-AF65-F5344CB8AC3E}">
        <p14:creationId xmlns:p14="http://schemas.microsoft.com/office/powerpoint/2010/main" val="375362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337757" indent="-337757" algn="just">
              <a:buFont typeface="Wingdings" panose="05000000000000000000" pitchFamily="2" charset="2"/>
              <a:buChar char="§"/>
            </a:pPr>
            <a:r>
              <a:rPr lang="cs-CZ" dirty="0"/>
              <a:t>V programovém období 2014 – 2020 je </a:t>
            </a:r>
            <a:r>
              <a:rPr lang="cs-CZ" sz="1400" b="1" u="sng" dirty="0"/>
              <a:t>Evropský zemědělský fond pro rozvoj venkova (EZFRV)</a:t>
            </a:r>
            <a:r>
              <a:rPr lang="cs-CZ" dirty="0"/>
              <a:t>, ze kterého je spolufinancován PRV, součástí </a:t>
            </a:r>
            <a:r>
              <a:rPr lang="cs-CZ" b="1" dirty="0"/>
              <a:t>nařízení Evropského parlamentu a Rady o společných ustanoveních</a:t>
            </a:r>
            <a:r>
              <a:rPr lang="cs-CZ" dirty="0"/>
              <a:t> ohledně Evropských strukturálních a investičních fondů ("ESIF").</a:t>
            </a:r>
          </a:p>
          <a:p>
            <a:pPr marL="337757" indent="-337757" algn="just">
              <a:buFont typeface="Wingdings" panose="05000000000000000000" pitchFamily="2" charset="2"/>
              <a:buChar char="§"/>
            </a:pPr>
            <a:r>
              <a:rPr lang="cs-CZ" dirty="0"/>
              <a:t>Jako součást nařízení k ESIF </a:t>
            </a:r>
            <a:r>
              <a:rPr lang="cs-CZ" b="1" dirty="0"/>
              <a:t>politika rozvoje venkova</a:t>
            </a:r>
            <a:r>
              <a:rPr lang="cs-CZ" dirty="0"/>
              <a:t> přispěje ke konkurenceschopnosti zemědělství, udržitelnému řízení přírodních zdrojů, k opatřením v oblasti klimatu a k vyváženému územnímu rozvoji venkovských oblastí.</a:t>
            </a:r>
            <a:endParaRPr lang="cs-CZ" b="1" dirty="0"/>
          </a:p>
          <a:p>
            <a:pPr marL="337757" indent="-337757" algn="just">
              <a:buFont typeface="Wingdings" panose="05000000000000000000" pitchFamily="2" charset="2"/>
              <a:buChar char="§"/>
            </a:pPr>
            <a:r>
              <a:rPr lang="cs-CZ" b="0" dirty="0" smtClean="0"/>
              <a:t>Základními programovými dokumenty jsou Společný strategický rámec (SSR), Dohoda o partnerství a PRV 2014 - 2020.</a:t>
            </a:r>
          </a:p>
          <a:p>
            <a:pPr marL="337757" indent="-337757" algn="just">
              <a:buFont typeface="Wingdings" panose="05000000000000000000" pitchFamily="2" charset="2"/>
              <a:buChar char="§"/>
            </a:pPr>
            <a:r>
              <a:rPr lang="cs-CZ" dirty="0" smtClean="0"/>
              <a:t>Společný strategický rámec je dokument, který převádí cíle a záměry strategie Unie pro inteligentní a udržitelný růst podporující začlenění do podoby klíčových akcí pro Evropské strukturální a investiční fondy (ESI fondy), zřizuje pro každý tematický cíl klíčová opatření, která mají být podporována z jednotlivých ESI fondů, a mechanismy pro zajištění soudržnosti a souladu programování ESI fondů s hospodářskými politikami a politikami zaměstnanosti členských států a EU.</a:t>
            </a:r>
          </a:p>
          <a:p>
            <a:pPr algn="just"/>
            <a:endParaRPr lang="cs-CZ" dirty="0" smtClean="0"/>
          </a:p>
          <a:p>
            <a:pPr marL="337757" indent="-337757" algn="just">
              <a:buFont typeface="Wingdings" panose="05000000000000000000" pitchFamily="2" charset="2"/>
              <a:buChar char="§"/>
            </a:pPr>
            <a:r>
              <a:rPr lang="cs-CZ" dirty="0" smtClean="0"/>
              <a:t>Evropskými strukturálními a investičními fondy jsou Evropský fond pro regionální rozvoj (EFRR), Evropský sociální fond (ESF), Fond soudržnosti (KF), Evropský zemědělský fond pro rozvoj venkova (EZFRV) a Evropský námořní a rybářský fond (ENRF).</a:t>
            </a:r>
          </a:p>
          <a:p>
            <a:pPr marL="337757" indent="-337757" algn="just">
              <a:buFont typeface="Wingdings" panose="05000000000000000000" pitchFamily="2" charset="2"/>
              <a:buChar char="§"/>
            </a:pPr>
            <a:endParaRPr lang="cs-CZ" dirty="0" smtClean="0"/>
          </a:p>
          <a:p>
            <a:r>
              <a:rPr lang="cs-CZ" dirty="0" smtClean="0"/>
              <a:t>Mezi Českou republikou a Evropskou komisí byla dne 26. srpna 2014 uzavřena Dohoda o partnerství, která definuje hlavní oblasti podpor a priority ČR napříč všemi dotčenými fondy.</a:t>
            </a:r>
          </a:p>
          <a:p>
            <a:r>
              <a:rPr lang="cs-CZ" dirty="0" smtClean="0"/>
              <a:t>Koordinátorem Dohody o partnerství bylo </a:t>
            </a:r>
            <a:r>
              <a:rPr lang="cs-CZ" u="none" dirty="0" smtClean="0">
                <a:solidFill>
                  <a:schemeClr val="tx1"/>
                </a:solidFill>
                <a:hlinkClick r:id="rId3"/>
              </a:rPr>
              <a:t>Usnesením vlády ČR č. 867</a:t>
            </a:r>
            <a:r>
              <a:rPr lang="cs-CZ" u="none" dirty="0" smtClean="0">
                <a:solidFill>
                  <a:schemeClr val="tx1"/>
                </a:solidFill>
              </a:rPr>
              <a:t> ze dne 28. 11. 2012 ustanoveno Ministerstvo pro místní rozvoj (MMR). Více informací o koordinačních aktivitách MMR naleznete na webových stránkách </a:t>
            </a:r>
            <a:r>
              <a:rPr lang="cs-CZ" u="none" dirty="0" smtClean="0">
                <a:solidFill>
                  <a:schemeClr val="tx1"/>
                </a:solidFill>
                <a:hlinkClick r:id="rId4" tooltip="webové stránky MMR"/>
              </a:rPr>
              <a:t>Strukturálních fondů</a:t>
            </a:r>
            <a:r>
              <a:rPr lang="cs-CZ" u="none" dirty="0" smtClean="0">
                <a:solidFill>
                  <a:schemeClr val="tx1"/>
                </a:solidFill>
              </a:rPr>
              <a:t>.</a:t>
            </a:r>
          </a:p>
          <a:p>
            <a:r>
              <a:rPr lang="cs-CZ" dirty="0" smtClean="0"/>
              <a:t>K naplňování Dohody o partnerství přispějí jednotlivé programy, mezi které patří Program rozvoje venkova na období 2014-2020 (PRV). PRV úspěšně navazuje na předcházející programové dokumenty: Program rozvoje venkova 2007 – 2013, OP Rozvoj venkova a multifunkční zemědělství v ČR, Horizontální plán rozvoje venkova ČR pro období 2004–2006 či programy SAPARD a Leader ČR.</a:t>
            </a:r>
          </a:p>
          <a:p>
            <a:r>
              <a:rPr lang="cs-CZ" dirty="0" smtClean="0"/>
              <a:t>V průběhu realizace PRV 2014-2020 budou naplňovány následující priority EU (graficky řazeno dle významu pro PRV):</a:t>
            </a:r>
          </a:p>
          <a:p>
            <a:pPr marL="337757" indent="-337757" algn="just">
              <a:buFont typeface="Wingdings" panose="05000000000000000000" pitchFamily="2" charset="2"/>
              <a:buChar char="§"/>
            </a:pPr>
            <a:endParaRPr lang="cs-CZ" dirty="0" smtClean="0"/>
          </a:p>
        </p:txBody>
      </p:sp>
      <p:sp>
        <p:nvSpPr>
          <p:cNvPr id="4" name="Zástupný symbol pro číslo snímku 3"/>
          <p:cNvSpPr>
            <a:spLocks noGrp="1"/>
          </p:cNvSpPr>
          <p:nvPr>
            <p:ph type="sldNum" sz="quarter" idx="10"/>
          </p:nvPr>
        </p:nvSpPr>
        <p:spPr/>
        <p:txBody>
          <a:bodyPr/>
          <a:lstStyle/>
          <a:p>
            <a:fld id="{FDDB5FEF-22CC-4B77-A3F4-C8956B363F05}" type="slidenum">
              <a:rPr lang="cs-CZ" smtClean="0"/>
              <a:pPr/>
              <a:t>3</a:t>
            </a:fld>
            <a:endParaRPr lang="cs-CZ"/>
          </a:p>
        </p:txBody>
      </p:sp>
    </p:spTree>
    <p:extLst>
      <p:ext uri="{BB962C8B-B14F-4D97-AF65-F5344CB8AC3E}">
        <p14:creationId xmlns:p14="http://schemas.microsoft.com/office/powerpoint/2010/main" val="3964641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DDB5FEF-22CC-4B77-A3F4-C8956B363F05}" type="slidenum">
              <a:rPr lang="cs-CZ" smtClean="0"/>
              <a:pPr/>
              <a:t>4</a:t>
            </a:fld>
            <a:endParaRPr lang="cs-CZ"/>
          </a:p>
        </p:txBody>
      </p:sp>
    </p:spTree>
    <p:extLst>
      <p:ext uri="{BB962C8B-B14F-4D97-AF65-F5344CB8AC3E}">
        <p14:creationId xmlns:p14="http://schemas.microsoft.com/office/powerpoint/2010/main" val="3964641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DDB5FEF-22CC-4B77-A3F4-C8956B363F05}" type="slidenum">
              <a:rPr lang="cs-CZ" smtClean="0"/>
              <a:pPr/>
              <a:t>5</a:t>
            </a:fld>
            <a:endParaRPr lang="cs-CZ"/>
          </a:p>
        </p:txBody>
      </p:sp>
    </p:spTree>
    <p:extLst>
      <p:ext uri="{BB962C8B-B14F-4D97-AF65-F5344CB8AC3E}">
        <p14:creationId xmlns:p14="http://schemas.microsoft.com/office/powerpoint/2010/main" val="3964641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souladu se </a:t>
            </a:r>
            <a:r>
              <a:rPr lang="cs-CZ" u="sng" dirty="0"/>
              <a:t>Strategií Evropa 2020 </a:t>
            </a:r>
            <a:r>
              <a:rPr lang="cs-CZ" dirty="0"/>
              <a:t>jsou obecné cíle podpory podrobněji vyjádřeny prostřednictvím těchto </a:t>
            </a:r>
            <a:r>
              <a:rPr lang="cs-CZ" u="sng" dirty="0"/>
              <a:t>šesti priorit platných pro celou EU</a:t>
            </a:r>
            <a:r>
              <a:rPr lang="cs-CZ" dirty="0"/>
              <a:t>. Jde o tyto priority:</a:t>
            </a:r>
          </a:p>
          <a:p>
            <a:endParaRPr lang="cs-CZ" dirty="0"/>
          </a:p>
          <a:p>
            <a:pPr marL="337757" indent="-337757" algn="just">
              <a:buFont typeface="Wingdings" panose="05000000000000000000" pitchFamily="2" charset="2"/>
              <a:buChar char="§"/>
            </a:pPr>
            <a:r>
              <a:rPr lang="cs-CZ" dirty="0"/>
              <a:t>Podpora </a:t>
            </a:r>
            <a:r>
              <a:rPr lang="cs-CZ" b="1" dirty="0"/>
              <a:t>předávání znalostí a inovací</a:t>
            </a:r>
            <a:r>
              <a:rPr lang="cs-CZ" dirty="0"/>
              <a:t> v zemědělství, lesnictví a ve venkovských oblastech</a:t>
            </a:r>
          </a:p>
          <a:p>
            <a:pPr marL="337757" indent="-337757" algn="just">
              <a:buFont typeface="Wingdings" panose="05000000000000000000" pitchFamily="2" charset="2"/>
              <a:buChar char="§"/>
            </a:pPr>
            <a:endParaRPr lang="cs-CZ" dirty="0"/>
          </a:p>
          <a:p>
            <a:pPr marL="337757" indent="-337757" algn="just">
              <a:buFont typeface="Wingdings" panose="05000000000000000000" pitchFamily="2" charset="2"/>
              <a:buChar char="§"/>
            </a:pPr>
            <a:r>
              <a:rPr lang="cs-CZ" dirty="0"/>
              <a:t>Zvýšení životaschopnosti zemědělských podniků a </a:t>
            </a:r>
            <a:r>
              <a:rPr lang="cs-CZ" b="1" dirty="0"/>
              <a:t>konkurenceschopnosti</a:t>
            </a:r>
            <a:r>
              <a:rPr lang="cs-CZ" dirty="0"/>
              <a:t> všech druhů </a:t>
            </a:r>
            <a:r>
              <a:rPr lang="cs-CZ" b="1" dirty="0"/>
              <a:t>zemědělské činnosti</a:t>
            </a:r>
            <a:r>
              <a:rPr lang="cs-CZ" dirty="0"/>
              <a:t> ve všech regionech a podpora inovativních zemědělských technologií a </a:t>
            </a:r>
            <a:r>
              <a:rPr lang="cs-CZ" b="1" dirty="0"/>
              <a:t>udržitelného obhospodařování lesů</a:t>
            </a:r>
          </a:p>
          <a:p>
            <a:pPr marL="337757" indent="-337757" algn="just">
              <a:buFont typeface="Wingdings" panose="05000000000000000000" pitchFamily="2" charset="2"/>
              <a:buChar char="§"/>
            </a:pPr>
            <a:endParaRPr lang="cs-CZ" dirty="0"/>
          </a:p>
          <a:p>
            <a:pPr marL="337757" indent="-337757" algn="just">
              <a:buFont typeface="Wingdings" panose="05000000000000000000" pitchFamily="2" charset="2"/>
              <a:buChar char="§"/>
            </a:pPr>
            <a:r>
              <a:rPr lang="cs-CZ" b="1" dirty="0"/>
              <a:t>Podpora organizace potravinového řetězce</a:t>
            </a:r>
            <a:r>
              <a:rPr lang="cs-CZ" dirty="0"/>
              <a:t>, včetně zpracovávání zemědělských produktů a jejich uvádění na trh, dobrých životních podmínek zvířat a řízení rizik v zemědělství</a:t>
            </a:r>
          </a:p>
          <a:p>
            <a:pPr marL="337757" indent="-337757" algn="just">
              <a:buFont typeface="Wingdings" panose="05000000000000000000" pitchFamily="2" charset="2"/>
              <a:buChar char="§"/>
            </a:pPr>
            <a:endParaRPr lang="cs-CZ" dirty="0"/>
          </a:p>
          <a:p>
            <a:pPr marL="337757" indent="-337757" algn="just">
              <a:buFont typeface="Wingdings" panose="05000000000000000000" pitchFamily="2" charset="2"/>
              <a:buChar char="§"/>
            </a:pPr>
            <a:r>
              <a:rPr lang="cs-CZ" b="1" dirty="0"/>
              <a:t>Obnova, zachování a zlepšení ekosystémů</a:t>
            </a:r>
            <a:r>
              <a:rPr lang="cs-CZ" dirty="0"/>
              <a:t> souvisejících se zemědělstvím a lesnictvím</a:t>
            </a:r>
          </a:p>
          <a:p>
            <a:pPr marL="337757" indent="-337757" algn="just">
              <a:buFont typeface="Wingdings" panose="05000000000000000000" pitchFamily="2" charset="2"/>
              <a:buChar char="§"/>
            </a:pPr>
            <a:endParaRPr lang="cs-CZ" dirty="0"/>
          </a:p>
          <a:p>
            <a:pPr marL="337757" indent="-337757" algn="just">
              <a:buFont typeface="Wingdings" panose="05000000000000000000" pitchFamily="2" charset="2"/>
              <a:buChar char="§"/>
            </a:pPr>
            <a:r>
              <a:rPr lang="cs-CZ" b="1" dirty="0"/>
              <a:t>Podpora účinného využívání zdrojů</a:t>
            </a:r>
            <a:r>
              <a:rPr lang="cs-CZ" dirty="0"/>
              <a:t> a podpora přechodu na nízkouhlíkovou ekonomiku v odvětvích zemědělství, potravinářství a lesnictví, která je odolná vůči klimatu</a:t>
            </a:r>
          </a:p>
          <a:p>
            <a:pPr marL="337757" indent="-337757" algn="just">
              <a:buFont typeface="Wingdings" panose="05000000000000000000" pitchFamily="2" charset="2"/>
              <a:buChar char="§"/>
            </a:pPr>
            <a:endParaRPr lang="cs-CZ" dirty="0"/>
          </a:p>
          <a:p>
            <a:pPr marL="337757" indent="-337757" algn="just">
              <a:buFont typeface="Wingdings" panose="05000000000000000000" pitchFamily="2" charset="2"/>
              <a:buChar char="§"/>
            </a:pPr>
            <a:r>
              <a:rPr lang="cs-CZ" dirty="0"/>
              <a:t>Podpora </a:t>
            </a:r>
            <a:r>
              <a:rPr lang="cs-CZ" b="1" dirty="0"/>
              <a:t>sociálního začleňování, snižování chudoby a hospodářského rozvoje ve venkovských oblastech</a:t>
            </a:r>
            <a:endParaRPr lang="cs-CZ" dirty="0"/>
          </a:p>
          <a:p>
            <a:endParaRPr lang="cs-CZ" dirty="0"/>
          </a:p>
        </p:txBody>
      </p:sp>
      <p:sp>
        <p:nvSpPr>
          <p:cNvPr id="4" name="Zástupný symbol pro číslo snímku 3"/>
          <p:cNvSpPr>
            <a:spLocks noGrp="1"/>
          </p:cNvSpPr>
          <p:nvPr>
            <p:ph type="sldNum" sz="quarter" idx="10"/>
          </p:nvPr>
        </p:nvSpPr>
        <p:spPr/>
        <p:txBody>
          <a:bodyPr/>
          <a:lstStyle/>
          <a:p>
            <a:fld id="{FDDB5FEF-22CC-4B77-A3F4-C8956B363F05}" type="slidenum">
              <a:rPr lang="cs-CZ" smtClean="0"/>
              <a:pPr/>
              <a:t>6</a:t>
            </a:fld>
            <a:endParaRPr lang="cs-CZ"/>
          </a:p>
        </p:txBody>
      </p:sp>
    </p:spTree>
    <p:extLst>
      <p:ext uri="{BB962C8B-B14F-4D97-AF65-F5344CB8AC3E}">
        <p14:creationId xmlns:p14="http://schemas.microsoft.com/office/powerpoint/2010/main" val="3964641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souladu se </a:t>
            </a:r>
            <a:r>
              <a:rPr lang="cs-CZ" u="sng" dirty="0"/>
              <a:t>Strategií Evropa 2020 </a:t>
            </a:r>
            <a:r>
              <a:rPr lang="cs-CZ" dirty="0"/>
              <a:t>jsou obecné cíle podpory podrobněji vyjádřeny prostřednictvím těchto </a:t>
            </a:r>
            <a:r>
              <a:rPr lang="cs-CZ" u="sng" dirty="0"/>
              <a:t>šesti priorit platných pro celou EU</a:t>
            </a:r>
            <a:r>
              <a:rPr lang="cs-CZ" dirty="0"/>
              <a:t>. Jde o tyto priority:</a:t>
            </a:r>
          </a:p>
          <a:p>
            <a:endParaRPr lang="cs-CZ" dirty="0"/>
          </a:p>
          <a:p>
            <a:pPr marL="337757" indent="-337757" algn="just">
              <a:buFont typeface="Wingdings" panose="05000000000000000000" pitchFamily="2" charset="2"/>
              <a:buChar char="§"/>
            </a:pPr>
            <a:r>
              <a:rPr lang="cs-CZ" dirty="0"/>
              <a:t>Podpora </a:t>
            </a:r>
            <a:r>
              <a:rPr lang="cs-CZ" b="1" dirty="0"/>
              <a:t>předávání znalostí a inovací</a:t>
            </a:r>
            <a:r>
              <a:rPr lang="cs-CZ" dirty="0"/>
              <a:t> v zemědělství, lesnictví a ve venkovských oblastech</a:t>
            </a:r>
          </a:p>
          <a:p>
            <a:pPr marL="337757" indent="-337757" algn="just">
              <a:buFont typeface="Wingdings" panose="05000000000000000000" pitchFamily="2" charset="2"/>
              <a:buChar char="§"/>
            </a:pPr>
            <a:endParaRPr lang="cs-CZ" dirty="0"/>
          </a:p>
          <a:p>
            <a:pPr marL="337757" indent="-337757" algn="just">
              <a:buFont typeface="Wingdings" panose="05000000000000000000" pitchFamily="2" charset="2"/>
              <a:buChar char="§"/>
            </a:pPr>
            <a:r>
              <a:rPr lang="cs-CZ" dirty="0"/>
              <a:t>Zvýšení životaschopnosti zemědělských podniků a </a:t>
            </a:r>
            <a:r>
              <a:rPr lang="cs-CZ" b="1" dirty="0"/>
              <a:t>konkurenceschopnosti</a:t>
            </a:r>
            <a:r>
              <a:rPr lang="cs-CZ" dirty="0"/>
              <a:t> všech druhů </a:t>
            </a:r>
            <a:r>
              <a:rPr lang="cs-CZ" b="1" dirty="0"/>
              <a:t>zemědělské činnosti</a:t>
            </a:r>
            <a:r>
              <a:rPr lang="cs-CZ" dirty="0"/>
              <a:t> ve všech regionech a podpora inovativních zemědělských technologií a </a:t>
            </a:r>
            <a:r>
              <a:rPr lang="cs-CZ" b="1" dirty="0"/>
              <a:t>udržitelného obhospodařování lesů</a:t>
            </a:r>
          </a:p>
          <a:p>
            <a:pPr marL="337757" indent="-337757" algn="just">
              <a:buFont typeface="Wingdings" panose="05000000000000000000" pitchFamily="2" charset="2"/>
              <a:buChar char="§"/>
            </a:pPr>
            <a:endParaRPr lang="cs-CZ" dirty="0"/>
          </a:p>
          <a:p>
            <a:pPr marL="337757" indent="-337757" algn="just">
              <a:buFont typeface="Wingdings" panose="05000000000000000000" pitchFamily="2" charset="2"/>
              <a:buChar char="§"/>
            </a:pPr>
            <a:r>
              <a:rPr lang="cs-CZ" b="1" dirty="0"/>
              <a:t>Podpora organizace potravinového řetězce</a:t>
            </a:r>
            <a:r>
              <a:rPr lang="cs-CZ" dirty="0"/>
              <a:t>, včetně zpracovávání zemědělských produktů a jejich uvádění na trh, dobrých životních podmínek zvířat a řízení rizik v zemědělství</a:t>
            </a:r>
          </a:p>
          <a:p>
            <a:pPr marL="337757" indent="-337757" algn="just">
              <a:buFont typeface="Wingdings" panose="05000000000000000000" pitchFamily="2" charset="2"/>
              <a:buChar char="§"/>
            </a:pPr>
            <a:endParaRPr lang="cs-CZ" dirty="0"/>
          </a:p>
          <a:p>
            <a:pPr marL="337757" indent="-337757" algn="just">
              <a:buFont typeface="Wingdings" panose="05000000000000000000" pitchFamily="2" charset="2"/>
              <a:buChar char="§"/>
            </a:pPr>
            <a:r>
              <a:rPr lang="cs-CZ" b="1" dirty="0"/>
              <a:t>Obnova, zachování a zlepšení ekosystémů</a:t>
            </a:r>
            <a:r>
              <a:rPr lang="cs-CZ" dirty="0"/>
              <a:t> souvisejících se zemědělstvím a lesnictvím</a:t>
            </a:r>
          </a:p>
          <a:p>
            <a:pPr marL="337757" indent="-337757" algn="just">
              <a:buFont typeface="Wingdings" panose="05000000000000000000" pitchFamily="2" charset="2"/>
              <a:buChar char="§"/>
            </a:pPr>
            <a:endParaRPr lang="cs-CZ" dirty="0"/>
          </a:p>
          <a:p>
            <a:pPr marL="337757" indent="-337757" algn="just">
              <a:buFont typeface="Wingdings" panose="05000000000000000000" pitchFamily="2" charset="2"/>
              <a:buChar char="§"/>
            </a:pPr>
            <a:r>
              <a:rPr lang="cs-CZ" b="1" dirty="0"/>
              <a:t>Podpora účinného využívání zdrojů</a:t>
            </a:r>
            <a:r>
              <a:rPr lang="cs-CZ" dirty="0"/>
              <a:t> a podpora přechodu na nízkouhlíkovou ekonomiku v odvětvích zemědělství, potravinářství a lesnictví, která je odolná vůči klimatu</a:t>
            </a:r>
          </a:p>
          <a:p>
            <a:pPr marL="337757" indent="-337757" algn="just">
              <a:buFont typeface="Wingdings" panose="05000000000000000000" pitchFamily="2" charset="2"/>
              <a:buChar char="§"/>
            </a:pPr>
            <a:endParaRPr lang="cs-CZ" dirty="0"/>
          </a:p>
          <a:p>
            <a:pPr marL="337757" indent="-337757" algn="just">
              <a:buFont typeface="Wingdings" panose="05000000000000000000" pitchFamily="2" charset="2"/>
              <a:buChar char="§"/>
            </a:pPr>
            <a:r>
              <a:rPr lang="cs-CZ" dirty="0"/>
              <a:t>Podpora </a:t>
            </a:r>
            <a:r>
              <a:rPr lang="cs-CZ" b="1" dirty="0"/>
              <a:t>sociálního začleňování, snižování chudoby a hospodářského rozvoje ve venkovských oblastech</a:t>
            </a:r>
            <a:endParaRPr lang="cs-CZ" dirty="0"/>
          </a:p>
          <a:p>
            <a:endParaRPr lang="cs-CZ" dirty="0"/>
          </a:p>
        </p:txBody>
      </p:sp>
      <p:sp>
        <p:nvSpPr>
          <p:cNvPr id="4" name="Zástupný symbol pro číslo snímku 3"/>
          <p:cNvSpPr>
            <a:spLocks noGrp="1"/>
          </p:cNvSpPr>
          <p:nvPr>
            <p:ph type="sldNum" sz="quarter" idx="10"/>
          </p:nvPr>
        </p:nvSpPr>
        <p:spPr/>
        <p:txBody>
          <a:bodyPr/>
          <a:lstStyle/>
          <a:p>
            <a:fld id="{FDDB5FEF-22CC-4B77-A3F4-C8956B363F05}" type="slidenum">
              <a:rPr lang="cs-CZ" smtClean="0"/>
              <a:pPr/>
              <a:t>7</a:t>
            </a:fld>
            <a:endParaRPr lang="cs-CZ"/>
          </a:p>
        </p:txBody>
      </p:sp>
    </p:spTree>
    <p:extLst>
      <p:ext uri="{BB962C8B-B14F-4D97-AF65-F5344CB8AC3E}">
        <p14:creationId xmlns:p14="http://schemas.microsoft.com/office/powerpoint/2010/main" val="3964641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DDB5FEF-22CC-4B77-A3F4-C8956B363F05}" type="slidenum">
              <a:rPr lang="cs-CZ" smtClean="0"/>
              <a:pPr/>
              <a:t>8</a:t>
            </a:fld>
            <a:endParaRPr lang="cs-CZ"/>
          </a:p>
        </p:txBody>
      </p:sp>
    </p:spTree>
    <p:extLst>
      <p:ext uri="{BB962C8B-B14F-4D97-AF65-F5344CB8AC3E}">
        <p14:creationId xmlns:p14="http://schemas.microsoft.com/office/powerpoint/2010/main" val="3964641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DDB5FEF-22CC-4B77-A3F4-C8956B363F05}" type="slidenum">
              <a:rPr lang="cs-CZ" smtClean="0"/>
              <a:pPr/>
              <a:t>9</a:t>
            </a:fld>
            <a:endParaRPr lang="cs-CZ"/>
          </a:p>
        </p:txBody>
      </p:sp>
    </p:spTree>
    <p:extLst>
      <p:ext uri="{BB962C8B-B14F-4D97-AF65-F5344CB8AC3E}">
        <p14:creationId xmlns:p14="http://schemas.microsoft.com/office/powerpoint/2010/main" val="3964641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DDB5FEF-22CC-4B77-A3F4-C8956B363F05}" type="slidenum">
              <a:rPr lang="cs-CZ" smtClean="0"/>
              <a:pPr/>
              <a:t>10</a:t>
            </a:fld>
            <a:endParaRPr lang="cs-CZ"/>
          </a:p>
        </p:txBody>
      </p:sp>
    </p:spTree>
    <p:extLst>
      <p:ext uri="{BB962C8B-B14F-4D97-AF65-F5344CB8AC3E}">
        <p14:creationId xmlns:p14="http://schemas.microsoft.com/office/powerpoint/2010/main" val="86558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normAutofit/>
          </a:bodyPr>
          <a:lstStyle>
            <a:lvl1pPr algn="ctr">
              <a:defRPr sz="4000"/>
            </a:lvl1pPr>
          </a:lstStyle>
          <a:p>
            <a:r>
              <a:rPr lang="cs-CZ" smtClean="0"/>
              <a:t>Klepnutím lze upravit styl předlohy nadpisů.</a:t>
            </a:r>
            <a:endParaRPr lang="cs-CZ" dirty="0"/>
          </a:p>
        </p:txBody>
      </p:sp>
      <p:sp>
        <p:nvSpPr>
          <p:cNvPr id="3" name="Podnadpis 2"/>
          <p:cNvSpPr>
            <a:spLocks noGrp="1"/>
          </p:cNvSpPr>
          <p:nvPr>
            <p:ph type="subTitle" idx="1"/>
          </p:nvPr>
        </p:nvSpPr>
        <p:spPr>
          <a:xfrm>
            <a:off x="1371600" y="3886200"/>
            <a:ext cx="6400800" cy="1752600"/>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dirty="0"/>
          </a:p>
        </p:txBody>
      </p:sp>
      <p:sp>
        <p:nvSpPr>
          <p:cNvPr id="4" name="Zástupný symbol pro datum 3"/>
          <p:cNvSpPr>
            <a:spLocks noGrp="1"/>
          </p:cNvSpPr>
          <p:nvPr>
            <p:ph type="dt" sz="half" idx="10"/>
          </p:nvPr>
        </p:nvSpPr>
        <p:spPr/>
        <p:txBody>
          <a:bodyPr/>
          <a:lstStyle/>
          <a:p>
            <a:fld id="{DBE867DD-55C7-45E6-B42D-3875E50F70CC}" type="datetimeFigureOut">
              <a:rPr lang="cs-CZ" smtClean="0"/>
              <a:pPr/>
              <a:t>4.4.2017</a:t>
            </a:fld>
            <a:endParaRPr lang="cs-CZ"/>
          </a:p>
        </p:txBody>
      </p:sp>
      <p:sp>
        <p:nvSpPr>
          <p:cNvPr id="6" name="Zástupný symbol pro číslo snímku 5"/>
          <p:cNvSpPr>
            <a:spLocks noGrp="1"/>
          </p:cNvSpPr>
          <p:nvPr>
            <p:ph type="sldNum" sz="quarter" idx="12"/>
          </p:nvPr>
        </p:nvSpPr>
        <p:spPr/>
        <p:txBody>
          <a:bodyPr/>
          <a:lstStyle>
            <a:lvl1pPr algn="ctr">
              <a:defRPr/>
            </a:lvl1pPr>
          </a:lstStyle>
          <a:p>
            <a:fld id="{EB5DE840-BFCF-431C-B9DE-34C36188C1AD}"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af_podtitul">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DBE867DD-55C7-45E6-B42D-3875E50F70CC}" type="datetimeFigureOut">
              <a:rPr lang="cs-CZ" smtClean="0"/>
              <a:pPr/>
              <a:t>4.4.2017</a:t>
            </a:fld>
            <a:endParaRPr lang="cs-CZ"/>
          </a:p>
        </p:txBody>
      </p:sp>
      <p:sp>
        <p:nvSpPr>
          <p:cNvPr id="5" name="Zástupný symbol pro číslo snímku 4"/>
          <p:cNvSpPr>
            <a:spLocks noGrp="1"/>
          </p:cNvSpPr>
          <p:nvPr>
            <p:ph type="sldNum" sz="quarter" idx="12"/>
          </p:nvPr>
        </p:nvSpPr>
        <p:spPr/>
        <p:txBody>
          <a:bodyPr/>
          <a:lstStyle>
            <a:lvl1pPr algn="ctr">
              <a:defRPr/>
            </a:lvl1pPr>
          </a:lstStyle>
          <a:p>
            <a:fld id="{EB5DE840-BFCF-431C-B9DE-34C36188C1AD}" type="slidenum">
              <a:rPr lang="cs-CZ" smtClean="0"/>
              <a:pPr/>
              <a:t>‹#›</a:t>
            </a:fld>
            <a:endParaRPr lang="cs-CZ"/>
          </a:p>
        </p:txBody>
      </p:sp>
      <p:sp>
        <p:nvSpPr>
          <p:cNvPr id="7" name="Zástupný symbol pro text 6"/>
          <p:cNvSpPr>
            <a:spLocks noGrp="1"/>
          </p:cNvSpPr>
          <p:nvPr>
            <p:ph type="body" sz="quarter" idx="13"/>
          </p:nvPr>
        </p:nvSpPr>
        <p:spPr>
          <a:xfrm>
            <a:off x="468313" y="1556792"/>
            <a:ext cx="8207375" cy="432048"/>
          </a:xfrm>
        </p:spPr>
        <p:txBody>
          <a:bodyPr>
            <a:normAutofit/>
          </a:bodyPr>
          <a:lstStyle>
            <a:lvl1pPr>
              <a:buNone/>
              <a:defRPr sz="2400">
                <a:solidFill>
                  <a:schemeClr val="tx1">
                    <a:lumMod val="50000"/>
                    <a:lumOff val="50000"/>
                  </a:schemeClr>
                </a:solidFill>
              </a:defRPr>
            </a:lvl1pPr>
          </a:lstStyle>
          <a:p>
            <a:pPr lvl="0"/>
            <a:r>
              <a:rPr lang="cs-CZ" smtClean="0"/>
              <a:t>Klepnutím lze upravit styly předlohy textu.</a:t>
            </a:r>
          </a:p>
        </p:txBody>
      </p:sp>
      <p:sp>
        <p:nvSpPr>
          <p:cNvPr id="9" name="Zástupný symbol pro text 8"/>
          <p:cNvSpPr>
            <a:spLocks noGrp="1"/>
          </p:cNvSpPr>
          <p:nvPr>
            <p:ph type="body" sz="quarter" idx="14"/>
          </p:nvPr>
        </p:nvSpPr>
        <p:spPr>
          <a:xfrm>
            <a:off x="467544" y="5013177"/>
            <a:ext cx="8207375" cy="1080120"/>
          </a:xfrm>
        </p:spPr>
        <p:txBody>
          <a:bodyPr/>
          <a:lstStyle>
            <a:lvl1pPr>
              <a:buClr>
                <a:srgbClr val="B2BC00"/>
              </a:buClr>
              <a:buSzPct val="150000"/>
              <a:defRPr sz="2200"/>
            </a:lvl1pPr>
            <a:lvl2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5pPr>
          </a:lstStyle>
          <a:p>
            <a:pPr lvl="0"/>
            <a:r>
              <a:rPr lang="cs-CZ" smtClean="0"/>
              <a:t>Klepnutím lze upravit styly předlohy textu.</a:t>
            </a:r>
          </a:p>
          <a:p>
            <a:pPr lvl="1"/>
            <a:r>
              <a:rPr lang="cs-CZ" smtClean="0"/>
              <a:t>Druhá úroveň</a:t>
            </a:r>
          </a:p>
          <a:p>
            <a:pPr lvl="2"/>
            <a:r>
              <a:rPr lang="cs-CZ" smtClean="0"/>
              <a:t>Třetí úroveň</a:t>
            </a:r>
          </a:p>
        </p:txBody>
      </p:sp>
      <p:sp>
        <p:nvSpPr>
          <p:cNvPr id="12" name="Zástupný symbol pro graf 11"/>
          <p:cNvSpPr>
            <a:spLocks noGrp="1"/>
          </p:cNvSpPr>
          <p:nvPr>
            <p:ph type="chart" sz="quarter" idx="15"/>
          </p:nvPr>
        </p:nvSpPr>
        <p:spPr>
          <a:xfrm>
            <a:off x="468313" y="2132856"/>
            <a:ext cx="8207375" cy="2736304"/>
          </a:xfrm>
        </p:spPr>
        <p:txBody>
          <a:bodyPr/>
          <a:lstStyle/>
          <a:p>
            <a:r>
              <a:rPr lang="cs-CZ" smtClean="0"/>
              <a:t>Klepnutím na ikonu přidáte graf.</a:t>
            </a:r>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af_bez">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DBE867DD-55C7-45E6-B42D-3875E50F70CC}" type="datetimeFigureOut">
              <a:rPr lang="cs-CZ" smtClean="0"/>
              <a:pPr/>
              <a:t>4.4.2017</a:t>
            </a:fld>
            <a:endParaRPr lang="cs-CZ"/>
          </a:p>
        </p:txBody>
      </p:sp>
      <p:sp>
        <p:nvSpPr>
          <p:cNvPr id="5" name="Zástupný symbol pro číslo snímku 4"/>
          <p:cNvSpPr>
            <a:spLocks noGrp="1"/>
          </p:cNvSpPr>
          <p:nvPr>
            <p:ph type="sldNum" sz="quarter" idx="12"/>
          </p:nvPr>
        </p:nvSpPr>
        <p:spPr/>
        <p:txBody>
          <a:bodyPr/>
          <a:lstStyle>
            <a:lvl1pPr algn="ctr">
              <a:defRPr/>
            </a:lvl1pPr>
          </a:lstStyle>
          <a:p>
            <a:fld id="{EB5DE840-BFCF-431C-B9DE-34C36188C1AD}" type="slidenum">
              <a:rPr lang="cs-CZ" smtClean="0"/>
              <a:pPr/>
              <a:t>‹#›</a:t>
            </a:fld>
            <a:endParaRPr lang="cs-CZ"/>
          </a:p>
        </p:txBody>
      </p:sp>
      <p:sp>
        <p:nvSpPr>
          <p:cNvPr id="9" name="Zástupný symbol pro text 8"/>
          <p:cNvSpPr>
            <a:spLocks noGrp="1"/>
          </p:cNvSpPr>
          <p:nvPr>
            <p:ph type="body" sz="quarter" idx="14"/>
          </p:nvPr>
        </p:nvSpPr>
        <p:spPr>
          <a:xfrm>
            <a:off x="467544" y="4797152"/>
            <a:ext cx="8207375" cy="1296145"/>
          </a:xfrm>
        </p:spPr>
        <p:txBody>
          <a:bodyPr/>
          <a:lstStyle>
            <a:lvl1pPr>
              <a:buClr>
                <a:srgbClr val="B2BC00"/>
              </a:buClr>
              <a:buSzPct val="150000"/>
              <a:defRPr sz="2200"/>
            </a:lvl1pPr>
            <a:lvl2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5pPr>
          </a:lstStyle>
          <a:p>
            <a:pPr lvl="0"/>
            <a:r>
              <a:rPr lang="cs-CZ" smtClean="0"/>
              <a:t>Klepnutím lze upravit styly předlohy textu.</a:t>
            </a:r>
          </a:p>
          <a:p>
            <a:pPr lvl="1"/>
            <a:r>
              <a:rPr lang="cs-CZ" smtClean="0"/>
              <a:t>Druhá úroveň</a:t>
            </a:r>
          </a:p>
          <a:p>
            <a:pPr lvl="2"/>
            <a:r>
              <a:rPr lang="cs-CZ" smtClean="0"/>
              <a:t>Třetí úroveň</a:t>
            </a:r>
          </a:p>
        </p:txBody>
      </p:sp>
      <p:sp>
        <p:nvSpPr>
          <p:cNvPr id="12" name="Zástupný symbol pro graf 11"/>
          <p:cNvSpPr>
            <a:spLocks noGrp="1"/>
          </p:cNvSpPr>
          <p:nvPr>
            <p:ph type="chart" sz="quarter" idx="15"/>
          </p:nvPr>
        </p:nvSpPr>
        <p:spPr>
          <a:xfrm>
            <a:off x="468313" y="1556792"/>
            <a:ext cx="8207375" cy="3096344"/>
          </a:xfrm>
        </p:spPr>
        <p:txBody>
          <a:bodyPr/>
          <a:lstStyle/>
          <a:p>
            <a:r>
              <a:rPr lang="cs-CZ" smtClean="0"/>
              <a:t>Klepnutím na ikonu přidáte graf.</a:t>
            </a:r>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bulka_podtitul">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DBE867DD-55C7-45E6-B42D-3875E50F70CC}" type="datetimeFigureOut">
              <a:rPr lang="cs-CZ" smtClean="0"/>
              <a:pPr/>
              <a:t>4.4.2017</a:t>
            </a:fld>
            <a:endParaRPr lang="cs-CZ"/>
          </a:p>
        </p:txBody>
      </p:sp>
      <p:sp>
        <p:nvSpPr>
          <p:cNvPr id="5" name="Zástupný symbol pro číslo snímku 4"/>
          <p:cNvSpPr>
            <a:spLocks noGrp="1"/>
          </p:cNvSpPr>
          <p:nvPr>
            <p:ph type="sldNum" sz="quarter" idx="12"/>
          </p:nvPr>
        </p:nvSpPr>
        <p:spPr/>
        <p:txBody>
          <a:bodyPr/>
          <a:lstStyle>
            <a:lvl1pPr algn="ctr">
              <a:defRPr/>
            </a:lvl1pPr>
          </a:lstStyle>
          <a:p>
            <a:fld id="{EB5DE840-BFCF-431C-B9DE-34C36188C1AD}" type="slidenum">
              <a:rPr lang="cs-CZ" smtClean="0"/>
              <a:pPr/>
              <a:t>‹#›</a:t>
            </a:fld>
            <a:endParaRPr lang="cs-CZ"/>
          </a:p>
        </p:txBody>
      </p:sp>
      <p:sp>
        <p:nvSpPr>
          <p:cNvPr id="7" name="Zástupný symbol pro text 6"/>
          <p:cNvSpPr>
            <a:spLocks noGrp="1"/>
          </p:cNvSpPr>
          <p:nvPr>
            <p:ph type="body" sz="quarter" idx="13"/>
          </p:nvPr>
        </p:nvSpPr>
        <p:spPr>
          <a:xfrm>
            <a:off x="467544" y="1556792"/>
            <a:ext cx="8207375" cy="432519"/>
          </a:xfrm>
        </p:spPr>
        <p:txBody>
          <a:bodyPr>
            <a:normAutofit/>
          </a:bodyPr>
          <a:lstStyle>
            <a:lvl1pPr>
              <a:buNone/>
              <a:defRPr sz="2400">
                <a:solidFill>
                  <a:schemeClr val="tx1">
                    <a:lumMod val="50000"/>
                    <a:lumOff val="50000"/>
                  </a:schemeClr>
                </a:solidFill>
              </a:defRPr>
            </a:lvl1pPr>
          </a:lstStyle>
          <a:p>
            <a:pPr lvl="0"/>
            <a:r>
              <a:rPr lang="cs-CZ" smtClean="0"/>
              <a:t>Klepnutím lze upravit styly předlohy textu.</a:t>
            </a:r>
          </a:p>
        </p:txBody>
      </p:sp>
      <p:sp>
        <p:nvSpPr>
          <p:cNvPr id="9" name="Zástupný symbol pro text 8"/>
          <p:cNvSpPr>
            <a:spLocks noGrp="1"/>
          </p:cNvSpPr>
          <p:nvPr>
            <p:ph type="body" sz="quarter" idx="14"/>
          </p:nvPr>
        </p:nvSpPr>
        <p:spPr>
          <a:xfrm>
            <a:off x="467544" y="5013177"/>
            <a:ext cx="8207375" cy="1080120"/>
          </a:xfrm>
        </p:spPr>
        <p:txBody>
          <a:bodyPr/>
          <a:lstStyle>
            <a:lvl1pPr>
              <a:buClr>
                <a:srgbClr val="B2BC00"/>
              </a:buClr>
              <a:buSzPct val="150000"/>
              <a:defRPr/>
            </a:lvl1pPr>
            <a:lvl2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5pPr>
          </a:lstStyle>
          <a:p>
            <a:pPr lvl="0"/>
            <a:r>
              <a:rPr lang="cs-CZ" smtClean="0"/>
              <a:t>Klepnutím lze upravit styly předlohy textu.</a:t>
            </a:r>
          </a:p>
          <a:p>
            <a:pPr lvl="1"/>
            <a:r>
              <a:rPr lang="cs-CZ" smtClean="0"/>
              <a:t>Druhá úroveň</a:t>
            </a:r>
          </a:p>
          <a:p>
            <a:pPr lvl="2"/>
            <a:r>
              <a:rPr lang="cs-CZ" smtClean="0"/>
              <a:t>Třetí úroveň</a:t>
            </a:r>
          </a:p>
        </p:txBody>
      </p:sp>
      <p:sp>
        <p:nvSpPr>
          <p:cNvPr id="11" name="Zástupný symbol pro tabulku 10"/>
          <p:cNvSpPr>
            <a:spLocks noGrp="1"/>
          </p:cNvSpPr>
          <p:nvPr>
            <p:ph type="tbl" sz="quarter" idx="15"/>
          </p:nvPr>
        </p:nvSpPr>
        <p:spPr>
          <a:xfrm>
            <a:off x="468313" y="2132856"/>
            <a:ext cx="8207375" cy="2736304"/>
          </a:xfrm>
        </p:spPr>
        <p:txBody>
          <a:bodyPr/>
          <a:lstStyle/>
          <a:p>
            <a:r>
              <a:rPr lang="cs-CZ" smtClean="0"/>
              <a:t>Klepnutím na ikonu přidáte tabulku.</a:t>
            </a:r>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bulka_bez">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DBE867DD-55C7-45E6-B42D-3875E50F70CC}" type="datetimeFigureOut">
              <a:rPr lang="cs-CZ" smtClean="0"/>
              <a:pPr/>
              <a:t>4.4.2017</a:t>
            </a:fld>
            <a:endParaRPr lang="cs-CZ"/>
          </a:p>
        </p:txBody>
      </p:sp>
      <p:sp>
        <p:nvSpPr>
          <p:cNvPr id="5" name="Zástupný symbol pro číslo snímku 4"/>
          <p:cNvSpPr>
            <a:spLocks noGrp="1"/>
          </p:cNvSpPr>
          <p:nvPr>
            <p:ph type="sldNum" sz="quarter" idx="12"/>
          </p:nvPr>
        </p:nvSpPr>
        <p:spPr/>
        <p:txBody>
          <a:bodyPr/>
          <a:lstStyle>
            <a:lvl1pPr algn="ctr">
              <a:defRPr/>
            </a:lvl1pPr>
          </a:lstStyle>
          <a:p>
            <a:fld id="{EB5DE840-BFCF-431C-B9DE-34C36188C1AD}" type="slidenum">
              <a:rPr lang="cs-CZ" smtClean="0"/>
              <a:pPr/>
              <a:t>‹#›</a:t>
            </a:fld>
            <a:endParaRPr lang="cs-CZ"/>
          </a:p>
        </p:txBody>
      </p:sp>
      <p:sp>
        <p:nvSpPr>
          <p:cNvPr id="9" name="Zástupný symbol pro text 8"/>
          <p:cNvSpPr>
            <a:spLocks noGrp="1"/>
          </p:cNvSpPr>
          <p:nvPr>
            <p:ph type="body" sz="quarter" idx="14"/>
          </p:nvPr>
        </p:nvSpPr>
        <p:spPr>
          <a:xfrm>
            <a:off x="467544" y="5013177"/>
            <a:ext cx="8207375" cy="1080120"/>
          </a:xfrm>
        </p:spPr>
        <p:txBody>
          <a:bodyPr/>
          <a:lstStyle>
            <a:lvl1pPr>
              <a:buClr>
                <a:srgbClr val="B2BC00"/>
              </a:buClr>
              <a:buSzPct val="150000"/>
              <a:defRPr/>
            </a:lvl1pPr>
            <a:lvl2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5pPr>
          </a:lstStyle>
          <a:p>
            <a:pPr lvl="0"/>
            <a:r>
              <a:rPr lang="cs-CZ" smtClean="0"/>
              <a:t>Klepnutím lze upravit styly předlohy textu.</a:t>
            </a:r>
          </a:p>
          <a:p>
            <a:pPr lvl="1"/>
            <a:r>
              <a:rPr lang="cs-CZ" smtClean="0"/>
              <a:t>Druhá úroveň</a:t>
            </a:r>
          </a:p>
          <a:p>
            <a:pPr lvl="2"/>
            <a:r>
              <a:rPr lang="cs-CZ" smtClean="0"/>
              <a:t>Třetí úroveň</a:t>
            </a:r>
          </a:p>
        </p:txBody>
      </p:sp>
      <p:sp>
        <p:nvSpPr>
          <p:cNvPr id="11" name="Zástupný symbol pro tabulku 10"/>
          <p:cNvSpPr>
            <a:spLocks noGrp="1"/>
          </p:cNvSpPr>
          <p:nvPr>
            <p:ph type="tbl" sz="quarter" idx="15"/>
          </p:nvPr>
        </p:nvSpPr>
        <p:spPr>
          <a:xfrm>
            <a:off x="468313" y="1556792"/>
            <a:ext cx="8207375" cy="3312368"/>
          </a:xfrm>
        </p:spPr>
        <p:txBody>
          <a:bodyPr/>
          <a:lstStyle/>
          <a:p>
            <a:r>
              <a:rPr lang="cs-CZ" smtClean="0"/>
              <a:t>Klepnutím na ikonu přidáte tabulku.</a:t>
            </a:r>
            <a:endParaRPr lang="cs-CZ"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BE867DD-55C7-45E6-B42D-3875E50F70CC}" type="datetimeFigureOut">
              <a:rPr lang="cs-CZ" smtClean="0"/>
              <a:pPr/>
              <a:t>4.4.2017</a:t>
            </a:fld>
            <a:endParaRPr lang="cs-CZ"/>
          </a:p>
        </p:txBody>
      </p:sp>
      <p:sp>
        <p:nvSpPr>
          <p:cNvPr id="4" name="Zástupný symbol pro číslo snímku 3"/>
          <p:cNvSpPr>
            <a:spLocks noGrp="1"/>
          </p:cNvSpPr>
          <p:nvPr>
            <p:ph type="sldNum" sz="quarter" idx="12"/>
          </p:nvPr>
        </p:nvSpPr>
        <p:spPr/>
        <p:txBody>
          <a:bodyPr/>
          <a:lstStyle>
            <a:lvl1pPr algn="ctr">
              <a:defRPr/>
            </a:lvl1pPr>
          </a:lstStyle>
          <a:p>
            <a:fld id="{EB5DE840-BFCF-431C-B9DE-34C36188C1AD}" type="slidenum">
              <a:rPr lang="cs-CZ" smtClean="0"/>
              <a:pPr/>
              <a:t>‹#›</a:t>
            </a:fld>
            <a:endParaRPr lang="cs-CZ"/>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BE867DD-55C7-45E6-B42D-3875E50F70CC}" type="datetimeFigureOut">
              <a:rPr lang="cs-CZ" smtClean="0"/>
              <a:pPr/>
              <a:t>4.4.2017</a:t>
            </a:fld>
            <a:endParaRPr lang="cs-CZ"/>
          </a:p>
        </p:txBody>
      </p:sp>
      <p:sp>
        <p:nvSpPr>
          <p:cNvPr id="5" name="Zástupný symbol pro zápatí 4"/>
          <p:cNvSpPr>
            <a:spLocks noGrp="1"/>
          </p:cNvSpPr>
          <p:nvPr>
            <p:ph type="ftr" sz="quarter" idx="11"/>
          </p:nvPr>
        </p:nvSpPr>
        <p:spPr>
          <a:xfrm>
            <a:off x="3124200" y="6356350"/>
            <a:ext cx="28956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p:txBody>
          <a:bodyPr/>
          <a:lstStyle/>
          <a:p>
            <a:fld id="{EB5DE840-BFCF-431C-B9DE-34C36188C1AD}" type="slidenum">
              <a:rPr lang="cs-CZ" smtClean="0"/>
              <a:pPr/>
              <a:t>‹#›</a:t>
            </a:fld>
            <a:endParaRPr lang="cs-CZ"/>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BE867DD-55C7-45E6-B42D-3875E50F70CC}" type="datetimeFigureOut">
              <a:rPr lang="cs-CZ" smtClean="0"/>
              <a:pPr/>
              <a:t>4.4.2017</a:t>
            </a:fld>
            <a:endParaRPr lang="cs-CZ"/>
          </a:p>
        </p:txBody>
      </p:sp>
      <p:sp>
        <p:nvSpPr>
          <p:cNvPr id="5" name="Zástupný symbol pro zápatí 4"/>
          <p:cNvSpPr>
            <a:spLocks noGrp="1"/>
          </p:cNvSpPr>
          <p:nvPr>
            <p:ph type="ftr" sz="quarter" idx="11"/>
          </p:nvPr>
        </p:nvSpPr>
        <p:spPr>
          <a:xfrm>
            <a:off x="3124200" y="6356350"/>
            <a:ext cx="28956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p:txBody>
          <a:bodyPr/>
          <a:lstStyle/>
          <a:p>
            <a:fld id="{EB5DE840-BFCF-431C-B9DE-34C36188C1AD}" type="slidenum">
              <a:rPr lang="cs-CZ" smtClean="0"/>
              <a:pPr/>
              <a:t>‹#›</a:t>
            </a:fld>
            <a:endParaRPr lang="cs-CZ"/>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BE867DD-55C7-45E6-B42D-3875E50F70CC}" type="datetimeFigureOut">
              <a:rPr lang="cs-CZ" smtClean="0"/>
              <a:pPr/>
              <a:t>4.4.2017</a:t>
            </a:fld>
            <a:endParaRPr lang="cs-CZ"/>
          </a:p>
        </p:txBody>
      </p:sp>
      <p:sp>
        <p:nvSpPr>
          <p:cNvPr id="5" name="Zástupný symbol pro zápatí 4"/>
          <p:cNvSpPr>
            <a:spLocks noGrp="1"/>
          </p:cNvSpPr>
          <p:nvPr>
            <p:ph type="ftr" sz="quarter" idx="11"/>
          </p:nvPr>
        </p:nvSpPr>
        <p:spPr>
          <a:xfrm>
            <a:off x="3124200" y="6356350"/>
            <a:ext cx="28956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p:txBody>
          <a:bodyPr/>
          <a:lstStyle/>
          <a:p>
            <a:fld id="{EB5DE840-BFCF-431C-B9DE-34C36188C1AD}" type="slidenum">
              <a:rPr lang="cs-CZ" smtClean="0"/>
              <a:pPr/>
              <a:t>‹#›</a:t>
            </a:fld>
            <a:endParaRPr lang="cs-CZ"/>
          </a:p>
        </p:txBody>
      </p:sp>
    </p:spTree>
    <p:extLst>
      <p:ext uri="{BB962C8B-B14F-4D97-AF65-F5344CB8AC3E}">
        <p14:creationId xmlns:p14="http://schemas.microsoft.com/office/powerpoint/2010/main" val="2225616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_pod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mtClean="0"/>
              <a:t>Klepnutím lze upravit styl předlohy nadpisů.</a:t>
            </a:r>
            <a:endParaRPr lang="cs-CZ" dirty="0"/>
          </a:p>
        </p:txBody>
      </p:sp>
      <p:sp>
        <p:nvSpPr>
          <p:cNvPr id="3" name="Zástupný symbol pro obsah 2"/>
          <p:cNvSpPr>
            <a:spLocks noGrp="1"/>
          </p:cNvSpPr>
          <p:nvPr>
            <p:ph idx="1"/>
          </p:nvPr>
        </p:nvSpPr>
        <p:spPr>
          <a:xfrm>
            <a:off x="457200" y="1916833"/>
            <a:ext cx="8229600" cy="4176464"/>
          </a:xfrm>
        </p:spPr>
        <p:txBody>
          <a:bodyPr/>
          <a:lstStyle>
            <a:lvl1pPr>
              <a:buClr>
                <a:srgbClr val="B2BC00"/>
              </a:buClr>
              <a:buSzPct val="120000"/>
              <a:defRPr lang="cs-CZ" sz="2400" kern="1200" dirty="0" smtClean="0">
                <a:solidFill>
                  <a:schemeClr val="tx1"/>
                </a:solidFill>
                <a:latin typeface="Arial" pitchFamily="34" charset="0"/>
                <a:ea typeface="+mn-ea"/>
                <a:cs typeface="Arial" pitchFamily="34" charset="0"/>
              </a:defRPr>
            </a:lvl1pPr>
            <a:lvl2pPr>
              <a:buClr>
                <a:srgbClr val="B2BC00"/>
              </a:buClr>
              <a:defRPr lang="cs-CZ" sz="2000" kern="1200" dirty="0" smtClean="0">
                <a:solidFill>
                  <a:schemeClr val="tx1"/>
                </a:solidFill>
                <a:latin typeface="Arial" pitchFamily="34" charset="0"/>
                <a:ea typeface="+mn-ea"/>
                <a:cs typeface="Arial" pitchFamily="34" charset="0"/>
              </a:defRPr>
            </a:lvl2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fld id="{DBE867DD-55C7-45E6-B42D-3875E50F70CC}" type="datetimeFigureOut">
              <a:rPr lang="cs-CZ" smtClean="0"/>
              <a:pPr/>
              <a:t>4.4.2017</a:t>
            </a:fld>
            <a:endParaRPr lang="cs-CZ"/>
          </a:p>
        </p:txBody>
      </p:sp>
      <p:sp>
        <p:nvSpPr>
          <p:cNvPr id="6" name="Zástupný symbol pro číslo snímku 5"/>
          <p:cNvSpPr>
            <a:spLocks noGrp="1"/>
          </p:cNvSpPr>
          <p:nvPr>
            <p:ph type="sldNum" sz="quarter" idx="12"/>
          </p:nvPr>
        </p:nvSpPr>
        <p:spPr/>
        <p:txBody>
          <a:bodyPr/>
          <a:lstStyle>
            <a:lvl1pPr algn="ctr">
              <a:defRPr/>
            </a:lvl1pPr>
          </a:lstStyle>
          <a:p>
            <a:fld id="{EB5DE840-BFCF-431C-B9DE-34C36188C1AD}" type="slidenum">
              <a:rPr lang="cs-CZ" smtClean="0"/>
              <a:pPr/>
              <a:t>‹#›</a:t>
            </a:fld>
            <a:endParaRPr lang="cs-CZ"/>
          </a:p>
        </p:txBody>
      </p:sp>
      <p:sp>
        <p:nvSpPr>
          <p:cNvPr id="8" name="Zástupný symbol pro text 7"/>
          <p:cNvSpPr>
            <a:spLocks noGrp="1"/>
          </p:cNvSpPr>
          <p:nvPr>
            <p:ph type="body" sz="quarter" idx="13"/>
          </p:nvPr>
        </p:nvSpPr>
        <p:spPr>
          <a:xfrm>
            <a:off x="467544" y="1340768"/>
            <a:ext cx="8208144" cy="432048"/>
          </a:xfrm>
        </p:spPr>
        <p:txBody>
          <a:bodyPr>
            <a:noAutofit/>
          </a:bodyPr>
          <a:lstStyle>
            <a:lvl1pPr>
              <a:buNone/>
              <a:defRPr sz="2400" baseline="0">
                <a:solidFill>
                  <a:schemeClr val="tx1">
                    <a:lumMod val="50000"/>
                    <a:lumOff val="50000"/>
                  </a:schemeClr>
                </a:solidFill>
              </a:defRPr>
            </a:lvl1pPr>
          </a:lstStyle>
          <a:p>
            <a:pPr lvl="0"/>
            <a:r>
              <a:rPr lang="cs-CZ" smtClean="0"/>
              <a:t>Klepnutím lze upravit styly předlohy textu.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_bez">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mtClean="0"/>
              <a:t>Klepnutím lze upravit styl předlohy nadpisů.</a:t>
            </a:r>
            <a:endParaRPr lang="cs-CZ" dirty="0"/>
          </a:p>
        </p:txBody>
      </p:sp>
      <p:sp>
        <p:nvSpPr>
          <p:cNvPr id="3" name="Zástupný symbol pro obsah 2"/>
          <p:cNvSpPr>
            <a:spLocks noGrp="1"/>
          </p:cNvSpPr>
          <p:nvPr>
            <p:ph idx="1"/>
          </p:nvPr>
        </p:nvSpPr>
        <p:spPr>
          <a:xfrm>
            <a:off x="457200" y="1340768"/>
            <a:ext cx="8229600" cy="4752527"/>
          </a:xfrm>
        </p:spPr>
        <p:txBody>
          <a:bodyPr/>
          <a:lstStyle>
            <a:lvl1pPr>
              <a:buClr>
                <a:srgbClr val="B2BC00"/>
              </a:buClr>
              <a:buSzPct val="120000"/>
              <a:defRPr lang="cs-CZ" sz="2200" kern="1200" dirty="0" smtClean="0">
                <a:solidFill>
                  <a:schemeClr val="tx1"/>
                </a:solidFill>
                <a:latin typeface="Arial" pitchFamily="34" charset="0"/>
                <a:ea typeface="+mn-ea"/>
                <a:cs typeface="Arial" pitchFamily="34" charset="0"/>
              </a:defRPr>
            </a:lvl1pPr>
            <a:lvl2pPr>
              <a:buClr>
                <a:srgbClr val="B2BC00"/>
              </a:buClr>
              <a:defRPr lang="cs-CZ" sz="2000" kern="1200" dirty="0" smtClean="0">
                <a:solidFill>
                  <a:schemeClr val="tx1"/>
                </a:solidFill>
                <a:latin typeface="Arial" pitchFamily="34" charset="0"/>
                <a:ea typeface="+mn-ea"/>
                <a:cs typeface="Arial" pitchFamily="34" charset="0"/>
              </a:defRPr>
            </a:lvl2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fld id="{DBE867DD-55C7-45E6-B42D-3875E50F70CC}" type="datetimeFigureOut">
              <a:rPr lang="cs-CZ" smtClean="0"/>
              <a:pPr/>
              <a:t>4.4.2017</a:t>
            </a:fld>
            <a:endParaRPr lang="cs-CZ"/>
          </a:p>
        </p:txBody>
      </p:sp>
      <p:sp>
        <p:nvSpPr>
          <p:cNvPr id="6" name="Zástupný symbol pro číslo snímku 5"/>
          <p:cNvSpPr>
            <a:spLocks noGrp="1"/>
          </p:cNvSpPr>
          <p:nvPr>
            <p:ph type="sldNum" sz="quarter" idx="12"/>
          </p:nvPr>
        </p:nvSpPr>
        <p:spPr/>
        <p:txBody>
          <a:bodyPr/>
          <a:lstStyle>
            <a:lvl1pPr algn="ctr">
              <a:defRPr/>
            </a:lvl1pPr>
          </a:lstStyle>
          <a:p>
            <a:fld id="{EB5DE840-BFCF-431C-B9DE-34C36188C1AD}"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va obsahy_podtitul">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mtClean="0"/>
              <a:t>Klepnutím lze upravit styl předlohy nadpisů.</a:t>
            </a:r>
            <a:endParaRPr lang="cs-CZ" dirty="0"/>
          </a:p>
        </p:txBody>
      </p:sp>
      <p:sp>
        <p:nvSpPr>
          <p:cNvPr id="3" name="Zástupný symbol pro obsah 2"/>
          <p:cNvSpPr>
            <a:spLocks noGrp="1"/>
          </p:cNvSpPr>
          <p:nvPr>
            <p:ph sz="half" idx="1"/>
          </p:nvPr>
        </p:nvSpPr>
        <p:spPr>
          <a:xfrm>
            <a:off x="457200" y="1916831"/>
            <a:ext cx="4038600" cy="4176465"/>
          </a:xfrm>
        </p:spPr>
        <p:txBody>
          <a:bodyPr/>
          <a:lstStyle>
            <a:lvl1pPr>
              <a:buClr>
                <a:srgbClr val="B2BC00"/>
              </a:buClr>
              <a:buSzPct val="120000"/>
              <a:defRPr sz="2200"/>
            </a:lvl1pPr>
            <a:lvl2pPr>
              <a:buClr>
                <a:srgbClr val="B2BC00"/>
              </a:buClr>
              <a:defRPr sz="2000"/>
            </a:lvl2pPr>
            <a:lvl3pPr>
              <a:buClr>
                <a:srgbClr val="B2BC00"/>
              </a:buClr>
              <a:defRPr sz="2000"/>
            </a:lvl3pPr>
            <a:lvl4pPr>
              <a:buClr>
                <a:srgbClr val="B2BC00"/>
              </a:buClr>
              <a:defRPr sz="2000"/>
            </a:lvl4pPr>
            <a:lvl5pPr>
              <a:buClr>
                <a:srgbClr val="B2BC00"/>
              </a:buClr>
              <a:defRPr sz="20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obsah 3"/>
          <p:cNvSpPr>
            <a:spLocks noGrp="1"/>
          </p:cNvSpPr>
          <p:nvPr>
            <p:ph sz="half" idx="2"/>
          </p:nvPr>
        </p:nvSpPr>
        <p:spPr>
          <a:xfrm>
            <a:off x="4648200" y="1916831"/>
            <a:ext cx="4038600" cy="4176465"/>
          </a:xfrm>
        </p:spPr>
        <p:txBody>
          <a:bodyPr/>
          <a:lstStyle>
            <a:lvl1pPr>
              <a:defRPr lang="cs-CZ" sz="220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2pPr>
            <a:lvl3pPr indent="-228600" algn="l" defTabSz="914400" rtl="0" eaLnBrk="1" latinLnBrk="0" hangingPunct="1">
              <a:spcBef>
                <a:spcPct val="20000"/>
              </a:spcBef>
              <a:buClr>
                <a:srgbClr val="B2BC00"/>
              </a:buClr>
              <a:buFont typeface="Arial" pitchFamily="34" charset="0"/>
              <a:buChar char="•"/>
              <a:defRPr lang="cs-CZ" sz="2000" kern="1200" smtClean="0">
                <a:solidFill>
                  <a:schemeClr val="tx1"/>
                </a:solidFill>
                <a:latin typeface="Arial" pitchFamily="34" charset="0"/>
                <a:ea typeface="+mn-ea"/>
                <a:cs typeface="Arial" pitchFamily="34" charset="0"/>
              </a:defRPr>
            </a:lvl3pPr>
            <a:lvl4pPr indent="-228600" algn="l" defTabSz="914400" rtl="0" eaLnBrk="1" latinLnBrk="0" hangingPunct="1">
              <a:spcBef>
                <a:spcPct val="20000"/>
              </a:spcBef>
              <a:buClr>
                <a:srgbClr val="B2BC00"/>
              </a:buClr>
              <a:buFont typeface="Arial" pitchFamily="34" charset="0"/>
              <a:buChar char="•"/>
              <a:defRPr lang="cs-CZ" sz="2000" kern="1200" smtClean="0">
                <a:solidFill>
                  <a:schemeClr val="tx1"/>
                </a:solidFill>
                <a:latin typeface="Arial" pitchFamily="34" charset="0"/>
                <a:ea typeface="+mn-ea"/>
                <a:cs typeface="Arial" pitchFamily="34" charset="0"/>
              </a:defRPr>
            </a:lvl4pPr>
            <a:lvl5pPr indent="-228600" algn="l" defTabSz="914400" rtl="0" eaLnBrk="1" latinLnBrk="0" hangingPunct="1">
              <a:spcBef>
                <a:spcPct val="20000"/>
              </a:spcBef>
              <a:buClr>
                <a:srgbClr val="B2BC00"/>
              </a:buClr>
              <a:buFont typeface="Arial" pitchFamily="34" charset="0"/>
              <a:buChar char="•"/>
              <a:defRPr lang="cs-CZ" sz="2000" kern="1200" dirty="0" smtClean="0">
                <a:solidFill>
                  <a:schemeClr val="tx1"/>
                </a:solidFill>
                <a:latin typeface="Arial" pitchFamily="34" charset="0"/>
                <a:ea typeface="+mn-ea"/>
                <a:cs typeface="Arial" pitchFamily="34" charset="0"/>
              </a:defRPr>
            </a:lvl5pPr>
            <a:lvl6pPr>
              <a:defRPr sz="1800"/>
            </a:lvl6pPr>
            <a:lvl7pPr indent="-228600" algn="l" defTabSz="914400" rtl="0" eaLnBrk="1" latinLnBrk="0" hangingPunct="1">
              <a:spcBef>
                <a:spcPct val="20000"/>
              </a:spcBef>
              <a:buClr>
                <a:srgbClr val="B2BC00"/>
              </a:buClr>
              <a:buFont typeface="Arial" pitchFamily="34" charset="0"/>
              <a:buChar char="•"/>
              <a:defRPr lang="cs-CZ" sz="2000" kern="1200" dirty="0" smtClean="0">
                <a:solidFill>
                  <a:schemeClr val="tx1"/>
                </a:solidFill>
                <a:latin typeface="Arial" pitchFamily="34" charset="0"/>
                <a:ea typeface="+mn-ea"/>
                <a:cs typeface="Arial" pitchFamily="34" charset="0"/>
              </a:defRPr>
            </a:lvl7pPr>
            <a:lvl8pPr>
              <a:defRPr sz="1800"/>
            </a:lvl8pPr>
            <a:lvl9pPr indent="-228600" algn="l" defTabSz="914400" rtl="0" eaLnBrk="1" latinLnBrk="0" hangingPunct="1">
              <a:spcBef>
                <a:spcPct val="20000"/>
              </a:spcBef>
              <a:buClr>
                <a:srgbClr val="B2BC00"/>
              </a:buClr>
              <a:buFont typeface="Arial" pitchFamily="34" charset="0"/>
              <a:buChar char="•"/>
              <a:defRPr lang="cs-CZ" sz="2000" kern="1200" dirty="0">
                <a:solidFill>
                  <a:schemeClr val="tx1"/>
                </a:solidFill>
                <a:latin typeface="Arial" pitchFamily="34" charset="0"/>
                <a:ea typeface="+mn-ea"/>
                <a:cs typeface="Arial" pitchFamily="34" charset="0"/>
              </a:defRPr>
            </a:lvl9pPr>
          </a:lstStyle>
          <a:p>
            <a:pPr marL="342900" lvl="0" indent="-342900" algn="l" defTabSz="914400" rtl="0" eaLnBrk="1" latinLnBrk="0" hangingPunct="1">
              <a:spcBef>
                <a:spcPct val="20000"/>
              </a:spcBef>
              <a:buClr>
                <a:srgbClr val="B2BC00"/>
              </a:buClr>
              <a:buSzPct val="120000"/>
              <a:buFont typeface="Arial" pitchFamily="34" charset="0"/>
              <a:buChar char="•"/>
            </a:pPr>
            <a:r>
              <a:rPr lang="cs-CZ" smtClean="0"/>
              <a:t>Klepnutím lze upravit styly předlohy textu.</a:t>
            </a:r>
          </a:p>
          <a:p>
            <a:pPr marL="342900" lvl="1" indent="-342900" algn="l" defTabSz="914400" rtl="0" eaLnBrk="1" latinLnBrk="0" hangingPunct="1">
              <a:spcBef>
                <a:spcPct val="20000"/>
              </a:spcBef>
              <a:buClr>
                <a:srgbClr val="B2BC00"/>
              </a:buClr>
              <a:buSzPct val="120000"/>
              <a:buFont typeface="Arial" pitchFamily="34" charset="0"/>
              <a:buChar char="•"/>
            </a:pPr>
            <a:r>
              <a:rPr lang="cs-CZ" smtClean="0"/>
              <a:t>Druhá úroveň</a:t>
            </a:r>
          </a:p>
          <a:p>
            <a:pPr marL="342900" lvl="2" indent="-342900" algn="l" defTabSz="914400" rtl="0" eaLnBrk="1" latinLnBrk="0" hangingPunct="1">
              <a:spcBef>
                <a:spcPct val="20000"/>
              </a:spcBef>
              <a:buClr>
                <a:srgbClr val="B2BC00"/>
              </a:buClr>
              <a:buSzPct val="120000"/>
              <a:buFont typeface="Arial" pitchFamily="34" charset="0"/>
              <a:buChar char="•"/>
            </a:pPr>
            <a:r>
              <a:rPr lang="cs-CZ" smtClean="0"/>
              <a:t>Třetí úroveň</a:t>
            </a:r>
          </a:p>
          <a:p>
            <a:pPr marL="342900" lvl="3" indent="-342900" algn="l" defTabSz="914400" rtl="0" eaLnBrk="1" latinLnBrk="0" hangingPunct="1">
              <a:spcBef>
                <a:spcPct val="20000"/>
              </a:spcBef>
              <a:buClr>
                <a:srgbClr val="B2BC00"/>
              </a:buClr>
              <a:buSzPct val="120000"/>
              <a:buFont typeface="Arial" pitchFamily="34" charset="0"/>
              <a:buChar char="•"/>
            </a:pPr>
            <a:r>
              <a:rPr lang="cs-CZ" smtClean="0"/>
              <a:t>Čtvrtá úroveň</a:t>
            </a:r>
          </a:p>
          <a:p>
            <a:pPr marL="342900" lvl="4" indent="-342900" algn="l" defTabSz="914400" rtl="0" eaLnBrk="1" latinLnBrk="0" hangingPunct="1">
              <a:spcBef>
                <a:spcPct val="20000"/>
              </a:spcBef>
              <a:buClr>
                <a:srgbClr val="B2BC00"/>
              </a:buClr>
              <a:buSzPct val="120000"/>
              <a:buFont typeface="Arial" pitchFamily="34" charset="0"/>
              <a:buChar char="•"/>
            </a:pPr>
            <a:r>
              <a:rPr lang="cs-CZ" smtClean="0"/>
              <a:t>Pátá úroveň</a:t>
            </a:r>
            <a:endParaRPr lang="cs-CZ" dirty="0"/>
          </a:p>
        </p:txBody>
      </p:sp>
      <p:sp>
        <p:nvSpPr>
          <p:cNvPr id="5" name="Zástupný symbol pro datum 4"/>
          <p:cNvSpPr>
            <a:spLocks noGrp="1"/>
          </p:cNvSpPr>
          <p:nvPr>
            <p:ph type="dt" sz="half" idx="10"/>
          </p:nvPr>
        </p:nvSpPr>
        <p:spPr/>
        <p:txBody>
          <a:bodyPr/>
          <a:lstStyle/>
          <a:p>
            <a:fld id="{DBE867DD-55C7-45E6-B42D-3875E50F70CC}" type="datetimeFigureOut">
              <a:rPr lang="cs-CZ" smtClean="0"/>
              <a:pPr/>
              <a:t>4.4.2017</a:t>
            </a:fld>
            <a:endParaRPr lang="cs-CZ"/>
          </a:p>
        </p:txBody>
      </p:sp>
      <p:sp>
        <p:nvSpPr>
          <p:cNvPr id="7" name="Zástupný symbol pro číslo snímku 6"/>
          <p:cNvSpPr>
            <a:spLocks noGrp="1"/>
          </p:cNvSpPr>
          <p:nvPr>
            <p:ph type="sldNum" sz="quarter" idx="12"/>
          </p:nvPr>
        </p:nvSpPr>
        <p:spPr/>
        <p:txBody>
          <a:bodyPr/>
          <a:lstStyle>
            <a:lvl1pPr algn="ctr">
              <a:defRPr/>
            </a:lvl1pPr>
          </a:lstStyle>
          <a:p>
            <a:fld id="{EB5DE840-BFCF-431C-B9DE-34C36188C1AD}" type="slidenum">
              <a:rPr lang="cs-CZ" smtClean="0"/>
              <a:pPr/>
              <a:t>‹#›</a:t>
            </a:fld>
            <a:endParaRPr lang="cs-CZ"/>
          </a:p>
        </p:txBody>
      </p:sp>
      <p:sp>
        <p:nvSpPr>
          <p:cNvPr id="9" name="Zástupný symbol pro text 8"/>
          <p:cNvSpPr>
            <a:spLocks noGrp="1"/>
          </p:cNvSpPr>
          <p:nvPr>
            <p:ph type="body" sz="quarter" idx="13"/>
          </p:nvPr>
        </p:nvSpPr>
        <p:spPr>
          <a:xfrm>
            <a:off x="468313" y="1340767"/>
            <a:ext cx="8208143" cy="432049"/>
          </a:xfrm>
        </p:spPr>
        <p:txBody>
          <a:bodyPr>
            <a:normAutofit/>
          </a:bodyPr>
          <a:lstStyle>
            <a:lvl1pPr>
              <a:buNone/>
              <a:defRPr sz="2400">
                <a:solidFill>
                  <a:schemeClr val="tx1">
                    <a:lumMod val="50000"/>
                    <a:lumOff val="50000"/>
                  </a:schemeClr>
                </a:solidFill>
              </a:defRPr>
            </a:lvl1pPr>
          </a:lstStyle>
          <a:p>
            <a:pPr lvl="0"/>
            <a:r>
              <a:rPr lang="cs-CZ" smtClean="0"/>
              <a:t>Klepnutím lze upravit styly předlohy textu.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va obsahy_bez">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mtClean="0"/>
              <a:t>Klepnutím lze upravit styl předlohy nadpisů.</a:t>
            </a:r>
            <a:endParaRPr lang="cs-CZ" dirty="0"/>
          </a:p>
        </p:txBody>
      </p:sp>
      <p:sp>
        <p:nvSpPr>
          <p:cNvPr id="3" name="Zástupný symbol pro obsah 2"/>
          <p:cNvSpPr>
            <a:spLocks noGrp="1"/>
          </p:cNvSpPr>
          <p:nvPr>
            <p:ph sz="half" idx="1"/>
          </p:nvPr>
        </p:nvSpPr>
        <p:spPr>
          <a:xfrm>
            <a:off x="457200" y="1340769"/>
            <a:ext cx="4038600" cy="4752528"/>
          </a:xfrm>
        </p:spPr>
        <p:txBody>
          <a:bodyPr/>
          <a:lstStyle>
            <a:lvl1pPr>
              <a:buClr>
                <a:srgbClr val="B2BC00"/>
              </a:buClr>
              <a:buSzPct val="120000"/>
              <a:defRPr sz="2200"/>
            </a:lvl1pPr>
            <a:lvl2pPr>
              <a:buClr>
                <a:srgbClr val="B2BC00"/>
              </a:buClr>
              <a:defRPr sz="2000"/>
            </a:lvl2pPr>
            <a:lvl3pPr>
              <a:buClr>
                <a:srgbClr val="B2BC00"/>
              </a:buClr>
              <a:defRPr sz="2000"/>
            </a:lvl3pPr>
            <a:lvl4pPr>
              <a:buClr>
                <a:srgbClr val="B2BC00"/>
              </a:buClr>
              <a:defRPr sz="2000"/>
            </a:lvl4pPr>
            <a:lvl5pPr>
              <a:buClr>
                <a:srgbClr val="B2BC00"/>
              </a:buClr>
              <a:defRPr sz="20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obsah 3"/>
          <p:cNvSpPr>
            <a:spLocks noGrp="1"/>
          </p:cNvSpPr>
          <p:nvPr>
            <p:ph sz="half" idx="2"/>
          </p:nvPr>
        </p:nvSpPr>
        <p:spPr>
          <a:xfrm>
            <a:off x="4648200" y="1340768"/>
            <a:ext cx="4038600" cy="4752529"/>
          </a:xfrm>
        </p:spPr>
        <p:txBody>
          <a:bodyPr/>
          <a:lstStyle>
            <a:lvl1pPr>
              <a:defRPr lang="cs-CZ" sz="220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2pPr>
            <a:lvl3pPr indent="-228600" algn="l" defTabSz="914400" rtl="0" eaLnBrk="1" latinLnBrk="0" hangingPunct="1">
              <a:spcBef>
                <a:spcPct val="20000"/>
              </a:spcBef>
              <a:buClr>
                <a:srgbClr val="B2BC00"/>
              </a:buClr>
              <a:buFont typeface="Arial" pitchFamily="34" charset="0"/>
              <a:buChar char="•"/>
              <a:defRPr lang="cs-CZ" sz="2000" kern="1200" smtClean="0">
                <a:solidFill>
                  <a:schemeClr val="tx1"/>
                </a:solidFill>
                <a:latin typeface="Arial" pitchFamily="34" charset="0"/>
                <a:ea typeface="+mn-ea"/>
                <a:cs typeface="Arial" pitchFamily="34" charset="0"/>
              </a:defRPr>
            </a:lvl3pPr>
            <a:lvl4pPr indent="-228600" algn="l" defTabSz="914400" rtl="0" eaLnBrk="1" latinLnBrk="0" hangingPunct="1">
              <a:spcBef>
                <a:spcPct val="20000"/>
              </a:spcBef>
              <a:buClr>
                <a:srgbClr val="B2BC00"/>
              </a:buClr>
              <a:buFont typeface="Arial" pitchFamily="34" charset="0"/>
              <a:buChar char="•"/>
              <a:defRPr lang="cs-CZ" sz="2000" kern="1200" smtClean="0">
                <a:solidFill>
                  <a:schemeClr val="tx1"/>
                </a:solidFill>
                <a:latin typeface="Arial" pitchFamily="34" charset="0"/>
                <a:ea typeface="+mn-ea"/>
                <a:cs typeface="Arial" pitchFamily="34" charset="0"/>
              </a:defRPr>
            </a:lvl4pPr>
            <a:lvl5pPr indent="-228600" algn="l" defTabSz="914400" rtl="0" eaLnBrk="1" latinLnBrk="0" hangingPunct="1">
              <a:spcBef>
                <a:spcPct val="20000"/>
              </a:spcBef>
              <a:buClr>
                <a:srgbClr val="B2BC00"/>
              </a:buClr>
              <a:buFont typeface="Arial" pitchFamily="34" charset="0"/>
              <a:buChar char="•"/>
              <a:defRPr lang="cs-CZ" sz="2000" kern="1200" dirty="0" smtClean="0">
                <a:solidFill>
                  <a:schemeClr val="tx1"/>
                </a:solidFill>
                <a:latin typeface="Arial" pitchFamily="34" charset="0"/>
                <a:ea typeface="+mn-ea"/>
                <a:cs typeface="Arial" pitchFamily="34" charset="0"/>
              </a:defRPr>
            </a:lvl5pPr>
            <a:lvl6pPr>
              <a:defRPr sz="1800"/>
            </a:lvl6pPr>
            <a:lvl7pPr indent="-228600" algn="l" defTabSz="914400" rtl="0" eaLnBrk="1" latinLnBrk="0" hangingPunct="1">
              <a:spcBef>
                <a:spcPct val="20000"/>
              </a:spcBef>
              <a:buClr>
                <a:srgbClr val="B2BC00"/>
              </a:buClr>
              <a:buFont typeface="Arial" pitchFamily="34" charset="0"/>
              <a:buChar char="•"/>
              <a:defRPr lang="cs-CZ" sz="2000" kern="1200" dirty="0" smtClean="0">
                <a:solidFill>
                  <a:schemeClr val="tx1"/>
                </a:solidFill>
                <a:latin typeface="Arial" pitchFamily="34" charset="0"/>
                <a:ea typeface="+mn-ea"/>
                <a:cs typeface="Arial" pitchFamily="34" charset="0"/>
              </a:defRPr>
            </a:lvl7pPr>
            <a:lvl8pPr>
              <a:defRPr sz="1800"/>
            </a:lvl8pPr>
            <a:lvl9pPr indent="-228600" algn="l" defTabSz="914400" rtl="0" eaLnBrk="1" latinLnBrk="0" hangingPunct="1">
              <a:spcBef>
                <a:spcPct val="20000"/>
              </a:spcBef>
              <a:buClr>
                <a:srgbClr val="B2BC00"/>
              </a:buClr>
              <a:buFont typeface="Arial" pitchFamily="34" charset="0"/>
              <a:buChar char="•"/>
              <a:defRPr lang="cs-CZ" sz="2000" kern="1200" dirty="0">
                <a:solidFill>
                  <a:schemeClr val="tx1"/>
                </a:solidFill>
                <a:latin typeface="Arial" pitchFamily="34" charset="0"/>
                <a:ea typeface="+mn-ea"/>
                <a:cs typeface="Arial" pitchFamily="34" charset="0"/>
              </a:defRPr>
            </a:lvl9pPr>
          </a:lstStyle>
          <a:p>
            <a:pPr marL="342900" lvl="0" indent="-342900" algn="l" defTabSz="914400" rtl="0" eaLnBrk="1" latinLnBrk="0" hangingPunct="1">
              <a:spcBef>
                <a:spcPct val="20000"/>
              </a:spcBef>
              <a:buClr>
                <a:srgbClr val="B2BC00"/>
              </a:buClr>
              <a:buSzPct val="120000"/>
              <a:buFont typeface="Arial" pitchFamily="34" charset="0"/>
              <a:buChar char="•"/>
            </a:pPr>
            <a:r>
              <a:rPr lang="cs-CZ" smtClean="0"/>
              <a:t>Klepnutím lze upravit styly předlohy textu.</a:t>
            </a:r>
          </a:p>
          <a:p>
            <a:pPr marL="342900" lvl="1" indent="-342900" algn="l" defTabSz="914400" rtl="0" eaLnBrk="1" latinLnBrk="0" hangingPunct="1">
              <a:spcBef>
                <a:spcPct val="20000"/>
              </a:spcBef>
              <a:buClr>
                <a:srgbClr val="B2BC00"/>
              </a:buClr>
              <a:buSzPct val="120000"/>
              <a:buFont typeface="Arial" pitchFamily="34" charset="0"/>
              <a:buChar char="•"/>
            </a:pPr>
            <a:r>
              <a:rPr lang="cs-CZ" smtClean="0"/>
              <a:t>Druhá úroveň</a:t>
            </a:r>
          </a:p>
          <a:p>
            <a:pPr marL="342900" lvl="2" indent="-342900" algn="l" defTabSz="914400" rtl="0" eaLnBrk="1" latinLnBrk="0" hangingPunct="1">
              <a:spcBef>
                <a:spcPct val="20000"/>
              </a:spcBef>
              <a:buClr>
                <a:srgbClr val="B2BC00"/>
              </a:buClr>
              <a:buSzPct val="120000"/>
              <a:buFont typeface="Arial" pitchFamily="34" charset="0"/>
              <a:buChar char="•"/>
            </a:pPr>
            <a:r>
              <a:rPr lang="cs-CZ" smtClean="0"/>
              <a:t>Třetí úroveň</a:t>
            </a:r>
          </a:p>
          <a:p>
            <a:pPr marL="342900" lvl="3" indent="-342900" algn="l" defTabSz="914400" rtl="0" eaLnBrk="1" latinLnBrk="0" hangingPunct="1">
              <a:spcBef>
                <a:spcPct val="20000"/>
              </a:spcBef>
              <a:buClr>
                <a:srgbClr val="B2BC00"/>
              </a:buClr>
              <a:buSzPct val="120000"/>
              <a:buFont typeface="Arial" pitchFamily="34" charset="0"/>
              <a:buChar char="•"/>
            </a:pPr>
            <a:r>
              <a:rPr lang="cs-CZ" smtClean="0"/>
              <a:t>Čtvrtá úroveň</a:t>
            </a:r>
          </a:p>
          <a:p>
            <a:pPr marL="342900" lvl="4" indent="-342900" algn="l" defTabSz="914400" rtl="0" eaLnBrk="1" latinLnBrk="0" hangingPunct="1">
              <a:spcBef>
                <a:spcPct val="20000"/>
              </a:spcBef>
              <a:buClr>
                <a:srgbClr val="B2BC00"/>
              </a:buClr>
              <a:buSzPct val="120000"/>
              <a:buFont typeface="Arial" pitchFamily="34" charset="0"/>
              <a:buChar char="•"/>
            </a:pPr>
            <a:r>
              <a:rPr lang="cs-CZ" smtClean="0"/>
              <a:t>Pátá úroveň</a:t>
            </a:r>
            <a:endParaRPr lang="cs-CZ" dirty="0"/>
          </a:p>
        </p:txBody>
      </p:sp>
      <p:sp>
        <p:nvSpPr>
          <p:cNvPr id="5" name="Zástupný symbol pro datum 4"/>
          <p:cNvSpPr>
            <a:spLocks noGrp="1"/>
          </p:cNvSpPr>
          <p:nvPr>
            <p:ph type="dt" sz="half" idx="10"/>
          </p:nvPr>
        </p:nvSpPr>
        <p:spPr/>
        <p:txBody>
          <a:bodyPr/>
          <a:lstStyle/>
          <a:p>
            <a:fld id="{DBE867DD-55C7-45E6-B42D-3875E50F70CC}" type="datetimeFigureOut">
              <a:rPr lang="cs-CZ" smtClean="0"/>
              <a:pPr/>
              <a:t>4.4.2017</a:t>
            </a:fld>
            <a:endParaRPr lang="cs-CZ"/>
          </a:p>
        </p:txBody>
      </p:sp>
      <p:sp>
        <p:nvSpPr>
          <p:cNvPr id="7" name="Zástupný symbol pro číslo snímku 6"/>
          <p:cNvSpPr>
            <a:spLocks noGrp="1"/>
          </p:cNvSpPr>
          <p:nvPr>
            <p:ph type="sldNum" sz="quarter" idx="12"/>
          </p:nvPr>
        </p:nvSpPr>
        <p:spPr/>
        <p:txBody>
          <a:bodyPr/>
          <a:lstStyle>
            <a:lvl1pPr algn="ctr">
              <a:defRPr/>
            </a:lvl1pPr>
          </a:lstStyle>
          <a:p>
            <a:fld id="{EB5DE840-BFCF-431C-B9DE-34C36188C1AD}"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ouze nadpis_podtitul">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DBE867DD-55C7-45E6-B42D-3875E50F70CC}" type="datetimeFigureOut">
              <a:rPr lang="cs-CZ" smtClean="0"/>
              <a:pPr/>
              <a:t>4.4.2017</a:t>
            </a:fld>
            <a:endParaRPr lang="cs-CZ"/>
          </a:p>
        </p:txBody>
      </p:sp>
      <p:sp>
        <p:nvSpPr>
          <p:cNvPr id="5" name="Zástupný symbol pro číslo snímku 4"/>
          <p:cNvSpPr>
            <a:spLocks noGrp="1"/>
          </p:cNvSpPr>
          <p:nvPr>
            <p:ph type="sldNum" sz="quarter" idx="12"/>
          </p:nvPr>
        </p:nvSpPr>
        <p:spPr/>
        <p:txBody>
          <a:bodyPr/>
          <a:lstStyle>
            <a:lvl1pPr algn="ctr">
              <a:defRPr/>
            </a:lvl1pPr>
          </a:lstStyle>
          <a:p>
            <a:fld id="{EB5DE840-BFCF-431C-B9DE-34C36188C1AD}" type="slidenum">
              <a:rPr lang="cs-CZ" smtClean="0"/>
              <a:pPr/>
              <a:t>‹#›</a:t>
            </a:fld>
            <a:endParaRPr lang="cs-CZ"/>
          </a:p>
        </p:txBody>
      </p:sp>
      <p:sp>
        <p:nvSpPr>
          <p:cNvPr id="7" name="Zástupný symbol pro text 6"/>
          <p:cNvSpPr>
            <a:spLocks noGrp="1"/>
          </p:cNvSpPr>
          <p:nvPr>
            <p:ph type="body" sz="quarter" idx="13"/>
          </p:nvPr>
        </p:nvSpPr>
        <p:spPr>
          <a:xfrm>
            <a:off x="467544" y="1556792"/>
            <a:ext cx="8207375" cy="432519"/>
          </a:xfrm>
        </p:spPr>
        <p:txBody>
          <a:bodyPr>
            <a:normAutofit/>
          </a:bodyPr>
          <a:lstStyle>
            <a:lvl1pPr>
              <a:buNone/>
              <a:defRPr sz="2400">
                <a:solidFill>
                  <a:schemeClr val="tx1">
                    <a:lumMod val="50000"/>
                    <a:lumOff val="50000"/>
                  </a:schemeClr>
                </a:solidFill>
              </a:defRPr>
            </a:lvl1pPr>
          </a:lstStyle>
          <a:p>
            <a:pPr lvl="0"/>
            <a:r>
              <a:rPr lang="cs-CZ" smtClean="0"/>
              <a:t>Klepnutím lze upravit styly předlohy textu.</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ouze nadpis_bez">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DBE867DD-55C7-45E6-B42D-3875E50F70CC}" type="datetimeFigureOut">
              <a:rPr lang="cs-CZ" smtClean="0"/>
              <a:pPr/>
              <a:t>4.4.2017</a:t>
            </a:fld>
            <a:endParaRPr lang="cs-CZ"/>
          </a:p>
        </p:txBody>
      </p:sp>
      <p:sp>
        <p:nvSpPr>
          <p:cNvPr id="5" name="Zástupný symbol pro číslo snímku 4"/>
          <p:cNvSpPr>
            <a:spLocks noGrp="1"/>
          </p:cNvSpPr>
          <p:nvPr>
            <p:ph type="sldNum" sz="quarter" idx="12"/>
          </p:nvPr>
        </p:nvSpPr>
        <p:spPr/>
        <p:txBody>
          <a:bodyPr/>
          <a:lstStyle>
            <a:lvl1pPr algn="ctr">
              <a:defRPr/>
            </a:lvl1pPr>
          </a:lstStyle>
          <a:p>
            <a:fld id="{EB5DE840-BFCF-431C-B9DE-34C36188C1AD}"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brazek_podtitul">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DBE867DD-55C7-45E6-B42D-3875E50F70CC}" type="datetimeFigureOut">
              <a:rPr lang="cs-CZ" smtClean="0"/>
              <a:pPr/>
              <a:t>4.4.2017</a:t>
            </a:fld>
            <a:endParaRPr lang="cs-CZ"/>
          </a:p>
        </p:txBody>
      </p:sp>
      <p:sp>
        <p:nvSpPr>
          <p:cNvPr id="5" name="Zástupný symbol pro číslo snímku 4"/>
          <p:cNvSpPr>
            <a:spLocks noGrp="1"/>
          </p:cNvSpPr>
          <p:nvPr>
            <p:ph type="sldNum" sz="quarter" idx="12"/>
          </p:nvPr>
        </p:nvSpPr>
        <p:spPr/>
        <p:txBody>
          <a:bodyPr/>
          <a:lstStyle>
            <a:lvl1pPr algn="ctr">
              <a:defRPr/>
            </a:lvl1pPr>
          </a:lstStyle>
          <a:p>
            <a:fld id="{EB5DE840-BFCF-431C-B9DE-34C36188C1AD}" type="slidenum">
              <a:rPr lang="cs-CZ" smtClean="0"/>
              <a:pPr/>
              <a:t>‹#›</a:t>
            </a:fld>
            <a:endParaRPr lang="cs-CZ"/>
          </a:p>
        </p:txBody>
      </p:sp>
      <p:sp>
        <p:nvSpPr>
          <p:cNvPr id="7" name="Zástupný symbol pro text 6"/>
          <p:cNvSpPr>
            <a:spLocks noGrp="1"/>
          </p:cNvSpPr>
          <p:nvPr>
            <p:ph type="body" sz="quarter" idx="13"/>
          </p:nvPr>
        </p:nvSpPr>
        <p:spPr>
          <a:xfrm>
            <a:off x="467544" y="1556792"/>
            <a:ext cx="8207375" cy="432519"/>
          </a:xfrm>
        </p:spPr>
        <p:txBody>
          <a:bodyPr>
            <a:normAutofit/>
          </a:bodyPr>
          <a:lstStyle>
            <a:lvl1pPr>
              <a:buNone/>
              <a:defRPr sz="2400">
                <a:solidFill>
                  <a:schemeClr val="tx1">
                    <a:lumMod val="50000"/>
                    <a:lumOff val="50000"/>
                  </a:schemeClr>
                </a:solidFill>
              </a:defRPr>
            </a:lvl1pPr>
          </a:lstStyle>
          <a:p>
            <a:pPr lvl="0"/>
            <a:r>
              <a:rPr lang="cs-CZ" smtClean="0"/>
              <a:t>Klepnutím lze upravit styly předlohy textu.</a:t>
            </a:r>
          </a:p>
        </p:txBody>
      </p:sp>
      <p:sp>
        <p:nvSpPr>
          <p:cNvPr id="9" name="Zástupný symbol pro text 8"/>
          <p:cNvSpPr>
            <a:spLocks noGrp="1"/>
          </p:cNvSpPr>
          <p:nvPr>
            <p:ph type="body" sz="quarter" idx="14"/>
          </p:nvPr>
        </p:nvSpPr>
        <p:spPr>
          <a:xfrm>
            <a:off x="467544" y="2132857"/>
            <a:ext cx="8207375" cy="1224135"/>
          </a:xfrm>
        </p:spPr>
        <p:txBody>
          <a:bodyPr/>
          <a:lstStyle>
            <a:lvl1pPr>
              <a:buClr>
                <a:srgbClr val="B2BC00"/>
              </a:buClr>
              <a:buSzPct val="150000"/>
              <a:defRPr sz="2200"/>
            </a:lvl1pPr>
            <a:lvl2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5pPr>
          </a:lstStyle>
          <a:p>
            <a:pPr lvl="0"/>
            <a:r>
              <a:rPr lang="cs-CZ" smtClean="0"/>
              <a:t>Klepnutím lze upravit styly předlohy textu.</a:t>
            </a:r>
          </a:p>
          <a:p>
            <a:pPr lvl="1"/>
            <a:r>
              <a:rPr lang="cs-CZ" smtClean="0"/>
              <a:t>Druhá úroveň</a:t>
            </a:r>
          </a:p>
          <a:p>
            <a:pPr lvl="2"/>
            <a:r>
              <a:rPr lang="cs-CZ" smtClean="0"/>
              <a:t>Třetí úroveň</a:t>
            </a:r>
          </a:p>
        </p:txBody>
      </p:sp>
      <p:sp>
        <p:nvSpPr>
          <p:cNvPr id="11" name="Zástupný symbol pro obrázek 10"/>
          <p:cNvSpPr>
            <a:spLocks noGrp="1"/>
          </p:cNvSpPr>
          <p:nvPr>
            <p:ph type="pic" sz="quarter" idx="15"/>
          </p:nvPr>
        </p:nvSpPr>
        <p:spPr>
          <a:xfrm>
            <a:off x="468312" y="3501008"/>
            <a:ext cx="8208143" cy="2592288"/>
          </a:xfrm>
        </p:spPr>
        <p:txBody>
          <a:bodyPr/>
          <a:lstStyle/>
          <a:p>
            <a:r>
              <a:rPr lang="cs-CZ" smtClean="0"/>
              <a:t>Klepnutím na ikonu přidáte obrázek.</a:t>
            </a:r>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brazek_bez">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DBE867DD-55C7-45E6-B42D-3875E50F70CC}" type="datetimeFigureOut">
              <a:rPr lang="cs-CZ" smtClean="0"/>
              <a:pPr/>
              <a:t>4.4.2017</a:t>
            </a:fld>
            <a:endParaRPr lang="cs-CZ"/>
          </a:p>
        </p:txBody>
      </p:sp>
      <p:sp>
        <p:nvSpPr>
          <p:cNvPr id="5" name="Zástupný symbol pro číslo snímku 4"/>
          <p:cNvSpPr>
            <a:spLocks noGrp="1"/>
          </p:cNvSpPr>
          <p:nvPr>
            <p:ph type="sldNum" sz="quarter" idx="12"/>
          </p:nvPr>
        </p:nvSpPr>
        <p:spPr/>
        <p:txBody>
          <a:bodyPr/>
          <a:lstStyle>
            <a:lvl1pPr algn="ctr">
              <a:defRPr/>
            </a:lvl1pPr>
          </a:lstStyle>
          <a:p>
            <a:fld id="{EB5DE840-BFCF-431C-B9DE-34C36188C1AD}" type="slidenum">
              <a:rPr lang="cs-CZ" smtClean="0"/>
              <a:pPr/>
              <a:t>‹#›</a:t>
            </a:fld>
            <a:endParaRPr lang="cs-CZ"/>
          </a:p>
        </p:txBody>
      </p:sp>
      <p:sp>
        <p:nvSpPr>
          <p:cNvPr id="9" name="Zástupný symbol pro text 8"/>
          <p:cNvSpPr>
            <a:spLocks noGrp="1"/>
          </p:cNvSpPr>
          <p:nvPr>
            <p:ph type="body" sz="quarter" idx="14"/>
          </p:nvPr>
        </p:nvSpPr>
        <p:spPr>
          <a:xfrm>
            <a:off x="467544" y="1556793"/>
            <a:ext cx="8207375" cy="1800200"/>
          </a:xfrm>
        </p:spPr>
        <p:txBody>
          <a:bodyPr/>
          <a:lstStyle>
            <a:lvl1pPr>
              <a:buClr>
                <a:srgbClr val="B2BC00"/>
              </a:buClr>
              <a:buSzPct val="150000"/>
              <a:defRPr sz="2200"/>
            </a:lvl1pPr>
            <a:lvl2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Clr>
                <a:srgbClr val="B2BC00"/>
              </a:buClr>
              <a:buFont typeface="Arial" pitchFamily="34" charset="0"/>
              <a:defRPr lang="cs-CZ" sz="2000" kern="1200" dirty="0" smtClean="0">
                <a:solidFill>
                  <a:schemeClr val="tx1"/>
                </a:solidFill>
                <a:latin typeface="Arial" pitchFamily="34" charset="0"/>
                <a:ea typeface="+mn-ea"/>
                <a:cs typeface="Arial" pitchFamily="34" charset="0"/>
              </a:defRPr>
            </a:lvl5pPr>
          </a:lstStyle>
          <a:p>
            <a:pPr lvl="0"/>
            <a:r>
              <a:rPr lang="cs-CZ" smtClean="0"/>
              <a:t>Klepnutím lze upravit styly předlohy textu.</a:t>
            </a:r>
          </a:p>
          <a:p>
            <a:pPr lvl="1"/>
            <a:r>
              <a:rPr lang="cs-CZ" smtClean="0"/>
              <a:t>Druhá úroveň</a:t>
            </a:r>
          </a:p>
          <a:p>
            <a:pPr lvl="2"/>
            <a:r>
              <a:rPr lang="cs-CZ" smtClean="0"/>
              <a:t>Třetí úroveň</a:t>
            </a:r>
          </a:p>
        </p:txBody>
      </p:sp>
      <p:sp>
        <p:nvSpPr>
          <p:cNvPr id="11" name="Zástupný symbol pro obrázek 10"/>
          <p:cNvSpPr>
            <a:spLocks noGrp="1"/>
          </p:cNvSpPr>
          <p:nvPr>
            <p:ph type="pic" sz="quarter" idx="15"/>
          </p:nvPr>
        </p:nvSpPr>
        <p:spPr>
          <a:xfrm>
            <a:off x="468312" y="3501008"/>
            <a:ext cx="8208143" cy="2592288"/>
          </a:xfrm>
        </p:spPr>
        <p:txBody>
          <a:bodyPr/>
          <a:lstStyle/>
          <a:p>
            <a:r>
              <a:rPr lang="cs-CZ" smtClean="0"/>
              <a:t>Klepnutím na ikonu přidáte obrázek.</a:t>
            </a:r>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tif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print">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dirty="0" smtClean="0"/>
              <a:t>Klepnutím lze upravit styl předlohy nadpisů.</a:t>
            </a:r>
            <a:endParaRPr lang="cs-CZ" dirty="0"/>
          </a:p>
        </p:txBody>
      </p:sp>
      <p:sp>
        <p:nvSpPr>
          <p:cNvPr id="3" name="Zástupný symbol pro text 2"/>
          <p:cNvSpPr>
            <a:spLocks noGrp="1"/>
          </p:cNvSpPr>
          <p:nvPr>
            <p:ph type="body" idx="1"/>
          </p:nvPr>
        </p:nvSpPr>
        <p:spPr>
          <a:xfrm>
            <a:off x="457200" y="1600201"/>
            <a:ext cx="8229600" cy="4493096"/>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Clr>
                <a:srgbClr val="B2BC00"/>
              </a:buClr>
              <a:buFont typeface="Arial" pitchFamily="34" charset="0"/>
              <a:buChar char="•"/>
            </a:pPr>
            <a:r>
              <a:rPr lang="cs-CZ" dirty="0" smtClean="0"/>
              <a:t>Klepnutím lze upravit styly předlohy textu.</a:t>
            </a:r>
          </a:p>
          <a:p>
            <a:pPr marL="742950" lvl="1" indent="-285750" algn="l" defTabSz="914400" rtl="0" eaLnBrk="1" latinLnBrk="0" hangingPunct="1">
              <a:spcBef>
                <a:spcPct val="20000"/>
              </a:spcBef>
              <a:buClr>
                <a:srgbClr val="B2BC00"/>
              </a:buClr>
              <a:buFont typeface="Arial" pitchFamily="34" charset="0"/>
              <a:buChar char="–"/>
            </a:pPr>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datum 3"/>
          <p:cNvSpPr>
            <a:spLocks noGrp="1"/>
          </p:cNvSpPr>
          <p:nvPr>
            <p:ph type="dt" sz="half" idx="2"/>
          </p:nvPr>
        </p:nvSpPr>
        <p:spPr>
          <a:xfrm>
            <a:off x="3563888" y="638132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DBE867DD-55C7-45E6-B42D-3875E50F70CC}" type="datetimeFigureOut">
              <a:rPr lang="cs-CZ" smtClean="0"/>
              <a:pPr/>
              <a:t>4.4.2017</a:t>
            </a:fld>
            <a:endParaRPr lang="cs-CZ"/>
          </a:p>
        </p:txBody>
      </p:sp>
      <p:sp>
        <p:nvSpPr>
          <p:cNvPr id="6" name="Zástupný symbol pro číslo snímku 5"/>
          <p:cNvSpPr>
            <a:spLocks noGrp="1"/>
          </p:cNvSpPr>
          <p:nvPr>
            <p:ph type="sldNum" sz="quarter" idx="4"/>
          </p:nvPr>
        </p:nvSpPr>
        <p:spPr>
          <a:xfrm>
            <a:off x="467544" y="638132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DE840-BFCF-431C-B9DE-34C36188C1AD}"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914400" rtl="0" eaLnBrk="1" latinLnBrk="0" hangingPunct="1">
        <a:spcBef>
          <a:spcPct val="0"/>
        </a:spcBef>
        <a:buNone/>
        <a:defRPr lang="cs-CZ" sz="3200" b="1" kern="1200" dirty="0" smtClean="0">
          <a:solidFill>
            <a:srgbClr val="B2BC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lang="cs-CZ" sz="2200" kern="1200" dirty="0" smtClean="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lang="cs-CZ" sz="2000" kern="1200" dirty="0" smtClean="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B2BC00"/>
        </a:buClr>
        <a:buFont typeface="Arial" pitchFamily="34" charset="0"/>
        <a:buChar char="•"/>
        <a:defRPr lang="cs-CZ" sz="2000" kern="1200" dirty="0" smtClean="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B2BC00"/>
        </a:buClr>
        <a:buFont typeface="Arial" pitchFamily="34" charset="0"/>
        <a:buChar char="•"/>
        <a:defRPr lang="cs-CZ" sz="20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B2BC00"/>
        </a:buClr>
        <a:buFont typeface="Arial" pitchFamily="34" charset="0"/>
        <a:buChar char="•"/>
        <a:defRPr lang="cs-CZ" sz="2000" kern="1200" dirty="0" smtClean="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hyperlink" Target="http://www.szif.cz/" TargetMode="Externa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wmf"/><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wmf"/><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wmf"/><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petr.dusek@mze.cz" TargetMode="External"/><Relationship Id="rId1" Type="http://schemas.openxmlformats.org/officeDocument/2006/relationships/slideLayout" Target="../slideLayouts/slideLayout17.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1484784"/>
            <a:ext cx="7772400" cy="1470025"/>
          </a:xfrm>
        </p:spPr>
        <p:txBody>
          <a:bodyPr>
            <a:normAutofit fontScale="90000"/>
          </a:bodyPr>
          <a:lstStyle/>
          <a:p>
            <a:r>
              <a:rPr lang="cs-CZ" sz="2000" b="1" dirty="0"/>
              <a:t> </a:t>
            </a:r>
            <a:r>
              <a:rPr lang="cs-CZ" sz="2000" b="1" dirty="0" smtClean="0"/>
              <a:t/>
            </a:r>
            <a:br>
              <a:rPr lang="cs-CZ" sz="2000" b="1" dirty="0" smtClean="0"/>
            </a:br>
            <a:r>
              <a:rPr lang="cs-CZ" sz="2000" b="1" dirty="0" smtClean="0"/>
              <a:t/>
            </a:r>
            <a:br>
              <a:rPr lang="cs-CZ" sz="2000" b="1" dirty="0" smtClean="0"/>
            </a:br>
            <a:r>
              <a:rPr lang="cs-CZ" sz="3100" b="1" dirty="0" smtClean="0"/>
              <a:t>Program rozvoje venkova </a:t>
            </a:r>
            <a:br>
              <a:rPr lang="cs-CZ" sz="3100" b="1" dirty="0" smtClean="0"/>
            </a:br>
            <a:r>
              <a:rPr lang="cs-CZ" sz="3100" b="1" dirty="0" smtClean="0"/>
              <a:t>na období 2014 - 2020</a:t>
            </a:r>
            <a:r>
              <a:rPr lang="cs-CZ" sz="3100" dirty="0"/>
              <a:t/>
            </a:r>
            <a:br>
              <a:rPr lang="cs-CZ" sz="3100" dirty="0"/>
            </a:br>
            <a:r>
              <a:rPr lang="cs-CZ" sz="3100" b="1" dirty="0"/>
              <a:t> </a:t>
            </a:r>
            <a:r>
              <a:rPr lang="cs-CZ" sz="3100" dirty="0"/>
              <a:t/>
            </a:r>
            <a:br>
              <a:rPr lang="cs-CZ" sz="3100" dirty="0"/>
            </a:br>
            <a:r>
              <a:rPr lang="cs-CZ" sz="2000" dirty="0" smtClean="0"/>
              <a:t/>
            </a:r>
            <a:br>
              <a:rPr lang="cs-CZ" sz="2000" dirty="0" smtClean="0"/>
            </a:br>
            <a:endParaRPr lang="cs-CZ" sz="2000" dirty="0"/>
          </a:p>
        </p:txBody>
      </p:sp>
      <p:sp>
        <p:nvSpPr>
          <p:cNvPr id="3" name="Podnadpis 2"/>
          <p:cNvSpPr>
            <a:spLocks noGrp="1"/>
          </p:cNvSpPr>
          <p:nvPr>
            <p:ph type="subTitle" idx="1"/>
          </p:nvPr>
        </p:nvSpPr>
        <p:spPr>
          <a:xfrm>
            <a:off x="1331640" y="2924944"/>
            <a:ext cx="6408712" cy="2304256"/>
          </a:xfrm>
        </p:spPr>
        <p:txBody>
          <a:bodyPr>
            <a:normAutofit fontScale="25000" lnSpcReduction="20000"/>
          </a:bodyPr>
          <a:lstStyle/>
          <a:p>
            <a:pPr lvl="0" algn="ctr"/>
            <a:endParaRPr lang="cs-CZ" sz="1100" b="1" i="1" dirty="0" smtClean="0">
              <a:solidFill>
                <a:schemeClr val="tx1"/>
              </a:solidFill>
            </a:endParaRPr>
          </a:p>
          <a:p>
            <a:pPr lvl="0" algn="ctr"/>
            <a:r>
              <a:rPr lang="cs-CZ" sz="6400" b="1" i="1" dirty="0" smtClean="0">
                <a:solidFill>
                  <a:schemeClr val="tx1"/>
                </a:solidFill>
              </a:rPr>
              <a:t> </a:t>
            </a:r>
            <a:endParaRPr lang="cs-CZ" sz="6400" b="1" dirty="0" smtClean="0">
              <a:solidFill>
                <a:schemeClr val="tx1"/>
              </a:solidFill>
            </a:endParaRPr>
          </a:p>
          <a:p>
            <a:pPr lvl="0" algn="ctr"/>
            <a:r>
              <a:rPr lang="cs-CZ" sz="7200" b="1" dirty="0" smtClean="0">
                <a:solidFill>
                  <a:schemeClr val="tx1"/>
                </a:solidFill>
              </a:rPr>
              <a:t>OBECNÉ INFORMACE</a:t>
            </a:r>
          </a:p>
          <a:p>
            <a:pPr lvl="0" algn="ctr"/>
            <a:endParaRPr lang="cs-CZ" sz="7200" b="1" dirty="0">
              <a:solidFill>
                <a:schemeClr val="tx1"/>
              </a:solidFill>
            </a:endParaRPr>
          </a:p>
          <a:p>
            <a:pPr lvl="0" algn="ctr"/>
            <a:endParaRPr lang="cs-CZ" sz="7200" b="1" dirty="0" smtClean="0">
              <a:solidFill>
                <a:schemeClr val="tx1"/>
              </a:solidFill>
            </a:endParaRPr>
          </a:p>
          <a:p>
            <a:pPr algn="ctr"/>
            <a:r>
              <a:rPr lang="cs-CZ" sz="1100" b="1" dirty="0">
                <a:solidFill>
                  <a:schemeClr val="tx1"/>
                </a:solidFill>
              </a:rPr>
              <a:t> </a:t>
            </a:r>
            <a:endParaRPr lang="cs-CZ" sz="1100" dirty="0">
              <a:solidFill>
                <a:schemeClr val="tx1"/>
              </a:solidFill>
            </a:endParaRPr>
          </a:p>
          <a:p>
            <a:pPr algn="ctr"/>
            <a:endParaRPr lang="cs-CZ" sz="4000" b="1" i="1" dirty="0" smtClean="0">
              <a:solidFill>
                <a:schemeClr val="tx1"/>
              </a:solidFill>
            </a:endParaRPr>
          </a:p>
          <a:p>
            <a:pPr algn="ctr"/>
            <a:endParaRPr lang="cs-CZ" sz="4000" b="1" i="1" dirty="0" smtClean="0">
              <a:solidFill>
                <a:schemeClr val="tx1"/>
              </a:solidFill>
            </a:endParaRPr>
          </a:p>
          <a:p>
            <a:pPr algn="ctr"/>
            <a:r>
              <a:rPr lang="cs-CZ" sz="4400" b="1" dirty="0">
                <a:solidFill>
                  <a:schemeClr val="tx1"/>
                </a:solidFill>
              </a:rPr>
              <a:t> Ing. Petr Dušek</a:t>
            </a:r>
          </a:p>
          <a:p>
            <a:pPr algn="ctr"/>
            <a:r>
              <a:rPr lang="cs-CZ" sz="4400" b="1" dirty="0">
                <a:solidFill>
                  <a:schemeClr val="tx1"/>
                </a:solidFill>
              </a:rPr>
              <a:t>Odbor environmentálních podpor PRV</a:t>
            </a:r>
          </a:p>
          <a:p>
            <a:pPr algn="ctr"/>
            <a:r>
              <a:rPr lang="cs-CZ" sz="4400" b="1" dirty="0">
                <a:solidFill>
                  <a:schemeClr val="tx1"/>
                </a:solidFill>
              </a:rPr>
              <a:t>petr.dusek@mze.cz tel: 221 812 830</a:t>
            </a:r>
          </a:p>
          <a:p>
            <a:endParaRPr lang="cs-CZ" sz="1600" dirty="0"/>
          </a:p>
          <a:p>
            <a:r>
              <a:rPr lang="cs-CZ" sz="2200" b="1" dirty="0" smtClean="0"/>
              <a:t> </a:t>
            </a:r>
          </a:p>
          <a:p>
            <a:r>
              <a:rPr lang="cs-CZ" sz="2200" b="1" dirty="0" smtClean="0"/>
              <a:t> </a:t>
            </a:r>
          </a:p>
          <a:p>
            <a:endParaRPr lang="cs-CZ" sz="16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0852" y="332656"/>
            <a:ext cx="3531512" cy="936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204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a:t>Přehled kroků k předkládání Žádosti o dotaci</a:t>
            </a:r>
          </a:p>
        </p:txBody>
      </p:sp>
      <p:sp>
        <p:nvSpPr>
          <p:cNvPr id="3" name="Zástupný symbol pro obsah 2"/>
          <p:cNvSpPr>
            <a:spLocks noGrp="1"/>
          </p:cNvSpPr>
          <p:nvPr>
            <p:ph idx="1"/>
          </p:nvPr>
        </p:nvSpPr>
        <p:spPr>
          <a:xfrm>
            <a:off x="467544" y="1340768"/>
            <a:ext cx="8229600" cy="4493096"/>
          </a:xfrm>
        </p:spPr>
        <p:txBody>
          <a:bodyPr>
            <a:normAutofit fontScale="92500" lnSpcReduction="10000"/>
          </a:bodyPr>
          <a:lstStyle/>
          <a:p>
            <a:r>
              <a:rPr lang="cs-CZ" dirty="0"/>
              <a:t>Registrace žadatele do </a:t>
            </a:r>
            <a:r>
              <a:rPr lang="en-US" dirty="0" smtClean="0"/>
              <a:t>PF </a:t>
            </a:r>
            <a:r>
              <a:rPr lang="cs-CZ" dirty="0" smtClean="0"/>
              <a:t>(dostupné </a:t>
            </a:r>
            <a:r>
              <a:rPr lang="cs-CZ" dirty="0"/>
              <a:t>na www.szif.cz). Žadatel, který není registrován v </a:t>
            </a:r>
            <a:r>
              <a:rPr lang="en-US" dirty="0" smtClean="0"/>
              <a:t>PF</a:t>
            </a:r>
            <a:r>
              <a:rPr lang="cs-CZ" dirty="0" smtClean="0"/>
              <a:t>, </a:t>
            </a:r>
            <a:r>
              <a:rPr lang="cs-CZ" dirty="0"/>
              <a:t>může získat registraci (uživatelské jméno a heslo) osobním podáním žádosti o přístup na místně příslušném RO SZIF nebo na CP SZIF</a:t>
            </a:r>
            <a:r>
              <a:rPr lang="cs-CZ" dirty="0" smtClean="0"/>
              <a:t>.</a:t>
            </a:r>
            <a:endParaRPr lang="en-US" dirty="0" smtClean="0"/>
          </a:p>
          <a:p>
            <a:pPr marL="0" indent="0">
              <a:buNone/>
            </a:pPr>
            <a:endParaRPr lang="cs-CZ" dirty="0"/>
          </a:p>
          <a:p>
            <a:r>
              <a:rPr lang="cs-CZ" dirty="0"/>
              <a:t>Žadatel vygeneruje </a:t>
            </a:r>
            <a:r>
              <a:rPr lang="cs-CZ" dirty="0" err="1" smtClean="0"/>
              <a:t>ŽoD</a:t>
            </a:r>
            <a:r>
              <a:rPr lang="cs-CZ" dirty="0" smtClean="0"/>
              <a:t> </a:t>
            </a:r>
            <a:r>
              <a:rPr lang="cs-CZ" dirty="0"/>
              <a:t>z účtu </a:t>
            </a:r>
            <a:r>
              <a:rPr lang="en-US" dirty="0" smtClean="0"/>
              <a:t>PF</a:t>
            </a:r>
            <a:r>
              <a:rPr lang="cs-CZ" dirty="0" smtClean="0"/>
              <a:t>.</a:t>
            </a:r>
          </a:p>
          <a:p>
            <a:endParaRPr lang="en-US" dirty="0"/>
          </a:p>
          <a:p>
            <a:r>
              <a:rPr lang="cs-CZ" dirty="0" smtClean="0"/>
              <a:t>Žadatel </a:t>
            </a:r>
            <a:r>
              <a:rPr lang="cs-CZ" dirty="0"/>
              <a:t>vyplní </a:t>
            </a:r>
            <a:r>
              <a:rPr lang="cs-CZ" dirty="0" err="1"/>
              <a:t>ŽoD</a:t>
            </a:r>
            <a:r>
              <a:rPr lang="cs-CZ" dirty="0"/>
              <a:t> v termínu příjmu </a:t>
            </a:r>
            <a:r>
              <a:rPr lang="cs-CZ" dirty="0" smtClean="0"/>
              <a:t>žádostí </a:t>
            </a:r>
            <a:r>
              <a:rPr lang="cs-CZ" dirty="0" smtClean="0"/>
              <a:t>(4. </a:t>
            </a:r>
            <a:r>
              <a:rPr lang="cs-CZ" dirty="0" smtClean="0"/>
              <a:t>kolo: </a:t>
            </a:r>
            <a:r>
              <a:rPr lang="cs-CZ" b="1" dirty="0" smtClean="0"/>
              <a:t>4.4 -24.4.)</a:t>
            </a:r>
            <a:r>
              <a:rPr lang="cs-CZ" b="1" dirty="0" smtClean="0"/>
              <a:t>.</a:t>
            </a:r>
            <a:endParaRPr lang="cs-CZ" b="1" dirty="0" smtClean="0"/>
          </a:p>
          <a:p>
            <a:pPr marL="0" indent="0">
              <a:buNone/>
            </a:pPr>
            <a:endParaRPr lang="cs-CZ" dirty="0"/>
          </a:p>
          <a:p>
            <a:r>
              <a:rPr lang="cs-CZ" dirty="0"/>
              <a:t>Žadatel vyplní bodové hodnocení v </a:t>
            </a:r>
            <a:r>
              <a:rPr lang="cs-CZ" dirty="0" err="1"/>
              <a:t>Ž</a:t>
            </a:r>
            <a:r>
              <a:rPr lang="cs-CZ" dirty="0" err="1" smtClean="0"/>
              <a:t>oD</a:t>
            </a:r>
            <a:r>
              <a:rPr lang="cs-CZ" dirty="0" smtClean="0"/>
              <a:t> (které </a:t>
            </a:r>
            <a:r>
              <a:rPr lang="cs-CZ" dirty="0"/>
              <a:t>je závazné, pokud požaduje body</a:t>
            </a:r>
            <a:r>
              <a:rPr lang="cs-CZ" dirty="0" smtClean="0"/>
              <a:t>).</a:t>
            </a:r>
          </a:p>
          <a:p>
            <a:pPr marL="0" indent="0">
              <a:buNone/>
            </a:pPr>
            <a:endParaRPr lang="cs-CZ" dirty="0"/>
          </a:p>
          <a:p>
            <a:r>
              <a:rPr lang="cs-CZ" dirty="0"/>
              <a:t>O zaregistrování </a:t>
            </a:r>
            <a:r>
              <a:rPr lang="cs-CZ" dirty="0" err="1" smtClean="0"/>
              <a:t>ŽoD</a:t>
            </a:r>
            <a:r>
              <a:rPr lang="cs-CZ" dirty="0" smtClean="0"/>
              <a:t> žadatel </a:t>
            </a:r>
            <a:r>
              <a:rPr lang="cs-CZ" dirty="0"/>
              <a:t>bude informován pouze na </a:t>
            </a:r>
            <a:r>
              <a:rPr lang="cs-CZ" dirty="0" smtClean="0"/>
              <a:t>PF </a:t>
            </a:r>
            <a:r>
              <a:rPr lang="cs-CZ" dirty="0"/>
              <a:t>SZIF nejpozději do </a:t>
            </a:r>
            <a:r>
              <a:rPr lang="cs-CZ" b="1" dirty="0" smtClean="0"/>
              <a:t>14</a:t>
            </a:r>
            <a:r>
              <a:rPr lang="cs-CZ" dirty="0" smtClean="0"/>
              <a:t> </a:t>
            </a:r>
            <a:r>
              <a:rPr lang="cs-CZ" dirty="0"/>
              <a:t>kalendářních dnů od ukončení příjmu </a:t>
            </a:r>
            <a:r>
              <a:rPr lang="cs-CZ" dirty="0" smtClean="0"/>
              <a:t>žádostí</a:t>
            </a:r>
            <a:endParaRPr lang="cs-CZ" dirty="0"/>
          </a:p>
        </p:txBody>
      </p:sp>
    </p:spTree>
    <p:extLst>
      <p:ext uri="{BB962C8B-B14F-4D97-AF65-F5344CB8AC3E}">
        <p14:creationId xmlns:p14="http://schemas.microsoft.com/office/powerpoint/2010/main" val="3594260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a:t>Přehled kroků k předkládání Žádosti o dotaci</a:t>
            </a:r>
          </a:p>
        </p:txBody>
      </p:sp>
      <p:sp>
        <p:nvSpPr>
          <p:cNvPr id="3" name="Zástupný symbol pro obsah 2"/>
          <p:cNvSpPr>
            <a:spLocks noGrp="1"/>
          </p:cNvSpPr>
          <p:nvPr>
            <p:ph idx="1"/>
          </p:nvPr>
        </p:nvSpPr>
        <p:spPr>
          <a:xfrm>
            <a:off x="467544" y="1196752"/>
            <a:ext cx="8229600" cy="5040560"/>
          </a:xfrm>
        </p:spPr>
        <p:txBody>
          <a:bodyPr>
            <a:normAutofit fontScale="77500" lnSpcReduction="20000"/>
          </a:bodyPr>
          <a:lstStyle/>
          <a:p>
            <a:r>
              <a:rPr lang="cs-CZ" dirty="0"/>
              <a:t>Doporučení </a:t>
            </a:r>
            <a:r>
              <a:rPr lang="cs-CZ" dirty="0" err="1" smtClean="0"/>
              <a:t>ŽoD</a:t>
            </a:r>
            <a:r>
              <a:rPr lang="cs-CZ" dirty="0"/>
              <a:t>  - zveřejnění seznamu </a:t>
            </a:r>
            <a:r>
              <a:rPr lang="cs-CZ" dirty="0" err="1" smtClean="0"/>
              <a:t>ŽoD</a:t>
            </a:r>
            <a:r>
              <a:rPr lang="cs-CZ" dirty="0" smtClean="0"/>
              <a:t> seřazených </a:t>
            </a:r>
            <a:r>
              <a:rPr lang="cs-CZ" dirty="0"/>
              <a:t>podle žadatelem požadovaného počtu bodů sestupně (v případě shodného počtu bodů rozhoduje výše požadované dotace</a:t>
            </a:r>
            <a:r>
              <a:rPr lang="cs-CZ" dirty="0" smtClean="0"/>
              <a:t>) dle </a:t>
            </a:r>
            <a:r>
              <a:rPr lang="cs-CZ" dirty="0"/>
              <a:t>kategorií „Doporučen“, „Náhradník“, „Nedoporučen“ </a:t>
            </a:r>
            <a:r>
              <a:rPr lang="cs-CZ" b="1" dirty="0"/>
              <a:t>do </a:t>
            </a:r>
            <a:r>
              <a:rPr lang="cs-CZ" b="1" dirty="0" smtClean="0"/>
              <a:t>28 </a:t>
            </a:r>
            <a:r>
              <a:rPr lang="cs-CZ" b="1" dirty="0"/>
              <a:t>kalendářních dní </a:t>
            </a:r>
            <a:r>
              <a:rPr lang="cs-CZ" dirty="0"/>
              <a:t>od ukončení příjmů žádostí </a:t>
            </a:r>
            <a:r>
              <a:rPr lang="cs-CZ" dirty="0" smtClean="0"/>
              <a:t>na</a:t>
            </a:r>
            <a:r>
              <a:rPr lang="cs-CZ" dirty="0"/>
              <a:t>: www.eagri.cz/</a:t>
            </a:r>
            <a:r>
              <a:rPr lang="cs-CZ" dirty="0" err="1"/>
              <a:t>prv</a:t>
            </a:r>
            <a:r>
              <a:rPr lang="cs-CZ" dirty="0"/>
              <a:t>, </a:t>
            </a:r>
            <a:r>
              <a:rPr lang="cs-CZ" dirty="0" smtClean="0">
                <a:hlinkClick r:id="rId2"/>
              </a:rPr>
              <a:t>www.szif.cz</a:t>
            </a:r>
            <a:endParaRPr lang="cs-CZ" dirty="0" smtClean="0"/>
          </a:p>
          <a:p>
            <a:pPr marL="0" indent="0">
              <a:buNone/>
            </a:pPr>
            <a:endParaRPr lang="cs-CZ" dirty="0"/>
          </a:p>
          <a:p>
            <a:r>
              <a:rPr lang="cs-CZ" dirty="0"/>
              <a:t>Žadatelé v kategorii Doporučen a Náhradník dokládají prostřednictvím </a:t>
            </a:r>
            <a:r>
              <a:rPr lang="cs-CZ" dirty="0" smtClean="0"/>
              <a:t>PF </a:t>
            </a:r>
            <a:r>
              <a:rPr lang="cs-CZ" dirty="0"/>
              <a:t>přílohy k </a:t>
            </a:r>
            <a:r>
              <a:rPr lang="cs-CZ" dirty="0" err="1" smtClean="0"/>
              <a:t>ŽoD</a:t>
            </a:r>
            <a:r>
              <a:rPr lang="cs-CZ" dirty="0" smtClean="0"/>
              <a:t> - </a:t>
            </a:r>
            <a:r>
              <a:rPr lang="cs-CZ" dirty="0"/>
              <a:t>nejpozději </a:t>
            </a:r>
            <a:r>
              <a:rPr lang="cs-CZ" b="1" dirty="0"/>
              <a:t>do </a:t>
            </a:r>
            <a:r>
              <a:rPr lang="cs-CZ" b="1" dirty="0" smtClean="0"/>
              <a:t>70 </a:t>
            </a:r>
            <a:r>
              <a:rPr lang="cs-CZ" b="1" dirty="0"/>
              <a:t>kalendářních dní </a:t>
            </a:r>
            <a:r>
              <a:rPr lang="cs-CZ" dirty="0"/>
              <a:t>od ukončení příjmu žádostí </a:t>
            </a:r>
            <a:r>
              <a:rPr lang="cs-CZ" b="1" dirty="0"/>
              <a:t>(nejpozději do </a:t>
            </a:r>
            <a:r>
              <a:rPr lang="cs-CZ" b="1" dirty="0">
                <a:solidFill>
                  <a:srgbClr val="FF0000"/>
                </a:solidFill>
              </a:rPr>
              <a:t>3</a:t>
            </a:r>
            <a:r>
              <a:rPr lang="cs-CZ" b="1" dirty="0" smtClean="0">
                <a:solidFill>
                  <a:srgbClr val="FF0000"/>
                </a:solidFill>
              </a:rPr>
              <a:t>. </a:t>
            </a:r>
            <a:r>
              <a:rPr lang="cs-CZ" b="1" dirty="0">
                <a:solidFill>
                  <a:srgbClr val="FF0000"/>
                </a:solidFill>
              </a:rPr>
              <a:t>7</a:t>
            </a:r>
            <a:r>
              <a:rPr lang="cs-CZ" b="1" dirty="0" smtClean="0">
                <a:solidFill>
                  <a:srgbClr val="FF0000"/>
                </a:solidFill>
              </a:rPr>
              <a:t>. 2017</a:t>
            </a:r>
            <a:r>
              <a:rPr lang="cs-CZ" b="1" dirty="0" smtClean="0"/>
              <a:t>)</a:t>
            </a:r>
            <a:r>
              <a:rPr lang="cs-CZ" dirty="0" smtClean="0"/>
              <a:t>. </a:t>
            </a:r>
            <a:r>
              <a:rPr lang="cs-CZ" dirty="0"/>
              <a:t>V případě objemných příloh, možnost doložení v listinné podobě – osobně nebo poštou na příslušný RO </a:t>
            </a:r>
            <a:r>
              <a:rPr lang="cs-CZ" dirty="0" smtClean="0"/>
              <a:t>SZIF</a:t>
            </a:r>
          </a:p>
          <a:p>
            <a:pPr marL="0" indent="0">
              <a:buNone/>
            </a:pPr>
            <a:endParaRPr lang="cs-CZ" dirty="0"/>
          </a:p>
          <a:p>
            <a:r>
              <a:rPr lang="cs-CZ" dirty="0"/>
              <a:t>Výsledky administrativní kontroly – v případě zjištěných nedostatků a vyhodnocení chyb na Žádosti resp. přílohách k Žádosti:</a:t>
            </a:r>
          </a:p>
          <a:p>
            <a:pPr marL="0" indent="0">
              <a:buNone/>
            </a:pPr>
            <a:r>
              <a:rPr lang="cs-CZ" dirty="0" smtClean="0"/>
              <a:t>      - Neodstranitelné </a:t>
            </a:r>
            <a:r>
              <a:rPr lang="cs-CZ" dirty="0"/>
              <a:t>– Ukončení administrace,</a:t>
            </a:r>
          </a:p>
          <a:p>
            <a:pPr marL="0" indent="0">
              <a:buNone/>
            </a:pPr>
            <a:r>
              <a:rPr lang="cs-CZ" dirty="0" smtClean="0"/>
              <a:t>      - Odstranitelné </a:t>
            </a:r>
            <a:r>
              <a:rPr lang="cs-CZ" dirty="0"/>
              <a:t>– Výzva SZIF (Žádost o doplnění neúplné dokumentace) pouze </a:t>
            </a:r>
            <a:endParaRPr lang="cs-CZ" dirty="0" smtClean="0"/>
          </a:p>
          <a:p>
            <a:pPr marL="0" indent="0">
              <a:buNone/>
            </a:pPr>
            <a:r>
              <a:rPr lang="cs-CZ" dirty="0" smtClean="0"/>
              <a:t>         prostřednictví PF </a:t>
            </a:r>
            <a:r>
              <a:rPr lang="cs-CZ" b="1" dirty="0" smtClean="0"/>
              <a:t>do </a:t>
            </a:r>
            <a:r>
              <a:rPr lang="cs-CZ" b="1" dirty="0" smtClean="0"/>
              <a:t>175 </a:t>
            </a:r>
            <a:r>
              <a:rPr lang="cs-CZ" b="1" dirty="0"/>
              <a:t>kalendářních dní </a:t>
            </a:r>
            <a:r>
              <a:rPr lang="cs-CZ" dirty="0"/>
              <a:t>od ukončení příjmu žádostí </a:t>
            </a:r>
            <a:r>
              <a:rPr lang="cs-CZ" dirty="0" smtClean="0"/>
              <a:t>	</a:t>
            </a:r>
            <a:r>
              <a:rPr lang="cs-CZ" dirty="0" smtClean="0"/>
              <a:t>(</a:t>
            </a:r>
            <a:r>
              <a:rPr lang="cs-CZ" dirty="0"/>
              <a:t>nejpozději do </a:t>
            </a:r>
            <a:r>
              <a:rPr lang="cs-CZ" b="1" dirty="0">
                <a:solidFill>
                  <a:srgbClr val="FF0000"/>
                </a:solidFill>
              </a:rPr>
              <a:t>16. </a:t>
            </a:r>
            <a:r>
              <a:rPr lang="cs-CZ" b="1" dirty="0">
                <a:solidFill>
                  <a:srgbClr val="FF0000"/>
                </a:solidFill>
              </a:rPr>
              <a:t>10. </a:t>
            </a:r>
            <a:r>
              <a:rPr lang="cs-CZ" b="1" dirty="0">
                <a:solidFill>
                  <a:srgbClr val="FF0000"/>
                </a:solidFill>
              </a:rPr>
              <a:t>2017</a:t>
            </a:r>
            <a:r>
              <a:rPr lang="cs-CZ" dirty="0"/>
              <a:t>)</a:t>
            </a:r>
            <a:r>
              <a:rPr lang="cs-CZ" dirty="0" smtClean="0"/>
              <a:t>: </a:t>
            </a:r>
            <a:endParaRPr lang="cs-CZ" dirty="0"/>
          </a:p>
          <a:p>
            <a:pPr marL="457200" lvl="1" indent="0">
              <a:buNone/>
            </a:pPr>
            <a:r>
              <a:rPr lang="cs-CZ" dirty="0" smtClean="0"/>
              <a:t>    - Odstranění </a:t>
            </a:r>
            <a:r>
              <a:rPr lang="cs-CZ" dirty="0"/>
              <a:t>nedostatků </a:t>
            </a:r>
            <a:r>
              <a:rPr lang="cs-CZ" b="1" dirty="0"/>
              <a:t>do 14 kalendářních dní od vyhotovení Žádosti o </a:t>
            </a:r>
            <a:r>
              <a:rPr lang="cs-CZ" b="1" dirty="0" smtClean="0"/>
              <a:t> </a:t>
            </a:r>
          </a:p>
          <a:p>
            <a:pPr marL="457200" lvl="1" indent="0">
              <a:buNone/>
            </a:pPr>
            <a:r>
              <a:rPr lang="cs-CZ" b="1" dirty="0" smtClean="0"/>
              <a:t>      doplnění </a:t>
            </a:r>
            <a:r>
              <a:rPr lang="cs-CZ" b="1" dirty="0"/>
              <a:t>neúplné dokumentace </a:t>
            </a:r>
            <a:r>
              <a:rPr lang="cs-CZ" dirty="0"/>
              <a:t>prostřednictvím </a:t>
            </a:r>
            <a:r>
              <a:rPr lang="cs-CZ" dirty="0" smtClean="0"/>
              <a:t>PF,</a:t>
            </a:r>
            <a:endParaRPr lang="cs-CZ" dirty="0"/>
          </a:p>
          <a:p>
            <a:pPr marL="457200" lvl="1" indent="0">
              <a:buNone/>
            </a:pPr>
            <a:r>
              <a:rPr lang="cs-CZ" dirty="0" smtClean="0"/>
              <a:t>    - Neodstranění </a:t>
            </a:r>
            <a:r>
              <a:rPr lang="cs-CZ" dirty="0"/>
              <a:t>nedostatků v termínu vede k ukončení administrace.</a:t>
            </a:r>
            <a:endParaRPr lang="cs-CZ" dirty="0">
              <a:effectLst/>
            </a:endParaRPr>
          </a:p>
        </p:txBody>
      </p:sp>
    </p:spTree>
    <p:extLst>
      <p:ext uri="{BB962C8B-B14F-4D97-AF65-F5344CB8AC3E}">
        <p14:creationId xmlns:p14="http://schemas.microsoft.com/office/powerpoint/2010/main" val="1243544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a:t>Přehled kroků k předkládání Žádosti o dotaci</a:t>
            </a:r>
          </a:p>
        </p:txBody>
      </p:sp>
      <p:sp>
        <p:nvSpPr>
          <p:cNvPr id="3" name="Zástupný symbol pro obsah 2"/>
          <p:cNvSpPr>
            <a:spLocks noGrp="1"/>
          </p:cNvSpPr>
          <p:nvPr>
            <p:ph idx="1"/>
          </p:nvPr>
        </p:nvSpPr>
        <p:spPr/>
        <p:txBody>
          <a:bodyPr>
            <a:normAutofit/>
          </a:bodyPr>
          <a:lstStyle/>
          <a:p>
            <a:r>
              <a:rPr lang="cs-CZ" dirty="0" smtClean="0"/>
              <a:t>V </a:t>
            </a:r>
            <a:r>
              <a:rPr lang="cs-CZ" dirty="0"/>
              <a:t>případě, že je projekt schválen ke spolufinancování – </a:t>
            </a:r>
            <a:r>
              <a:rPr lang="cs-CZ" b="1" dirty="0"/>
              <a:t>výzva k podpisu Dohody o poskytnutí dotace</a:t>
            </a:r>
            <a:r>
              <a:rPr lang="cs-CZ" b="1" dirty="0" smtClean="0"/>
              <a:t>.</a:t>
            </a:r>
          </a:p>
          <a:p>
            <a:pPr marL="0" indent="0">
              <a:buNone/>
            </a:pPr>
            <a:endParaRPr lang="cs-CZ" dirty="0"/>
          </a:p>
          <a:p>
            <a:r>
              <a:rPr lang="cs-CZ" dirty="0"/>
              <a:t>Nutnost dostavit se ve stanovené lhůtě</a:t>
            </a:r>
            <a:r>
              <a:rPr lang="cs-CZ" dirty="0" smtClean="0"/>
              <a:t>.</a:t>
            </a:r>
          </a:p>
          <a:p>
            <a:pPr marL="0" indent="0">
              <a:buNone/>
            </a:pPr>
            <a:endParaRPr lang="cs-CZ" dirty="0"/>
          </a:p>
          <a:p>
            <a:r>
              <a:rPr lang="cs-CZ" dirty="0"/>
              <a:t>Podpis osobně (žadatel/zmocněný zástupce) na RO SZIF</a:t>
            </a:r>
            <a:r>
              <a:rPr lang="cs-CZ" dirty="0" smtClean="0"/>
              <a:t>.</a:t>
            </a:r>
          </a:p>
          <a:p>
            <a:pPr marL="0" indent="0">
              <a:buNone/>
            </a:pPr>
            <a:endParaRPr lang="cs-CZ" dirty="0"/>
          </a:p>
          <a:p>
            <a:r>
              <a:rPr lang="cs-CZ" dirty="0"/>
              <a:t>Vyhotovení dvou stejnopisů (žadatel/SZIF) – originály</a:t>
            </a:r>
            <a:r>
              <a:rPr lang="cs-CZ" dirty="0" smtClean="0"/>
              <a:t>.</a:t>
            </a:r>
          </a:p>
          <a:p>
            <a:pPr marL="0" indent="0">
              <a:buNone/>
            </a:pPr>
            <a:endParaRPr lang="cs-CZ" dirty="0"/>
          </a:p>
          <a:p>
            <a:r>
              <a:rPr lang="cs-CZ" dirty="0"/>
              <a:t>Změna obsahu prostřednictvím </a:t>
            </a:r>
            <a:r>
              <a:rPr lang="cs-CZ" b="1" dirty="0"/>
              <a:t>Dodatku k Dohodě </a:t>
            </a:r>
            <a:r>
              <a:rPr lang="cs-CZ" dirty="0"/>
              <a:t>případně</a:t>
            </a:r>
            <a:r>
              <a:rPr lang="cs-CZ" b="1" dirty="0"/>
              <a:t> Vyrozuměním.</a:t>
            </a:r>
            <a:endParaRPr lang="cs-CZ" dirty="0"/>
          </a:p>
          <a:p>
            <a:endParaRPr lang="cs-CZ" dirty="0"/>
          </a:p>
        </p:txBody>
      </p:sp>
    </p:spTree>
    <p:extLst>
      <p:ext uri="{BB962C8B-B14F-4D97-AF65-F5344CB8AC3E}">
        <p14:creationId xmlns:p14="http://schemas.microsoft.com/office/powerpoint/2010/main" val="2229842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400" dirty="0" smtClean="0"/>
              <a:t>STRUKTURA PROVÁDĚCÍCH PŘEDPISŮ</a:t>
            </a:r>
            <a:endParaRPr lang="cs-CZ" sz="2400" dirty="0"/>
          </a:p>
        </p:txBody>
      </p:sp>
      <p:sp>
        <p:nvSpPr>
          <p:cNvPr id="3" name="Zástupný symbol pro obsah 2"/>
          <p:cNvSpPr>
            <a:spLocks noGrp="1"/>
          </p:cNvSpPr>
          <p:nvPr>
            <p:ph idx="1"/>
          </p:nvPr>
        </p:nvSpPr>
        <p:spPr/>
        <p:txBody>
          <a:bodyPr>
            <a:normAutofit/>
          </a:bodyPr>
          <a:lstStyle/>
          <a:p>
            <a:r>
              <a:rPr lang="cs-CZ" sz="2000" dirty="0" smtClean="0"/>
              <a:t>Program rozvoje venkova na období 2014 – 2020</a:t>
            </a:r>
          </a:p>
          <a:p>
            <a:endParaRPr lang="cs-CZ" sz="2000" dirty="0" smtClean="0"/>
          </a:p>
          <a:p>
            <a:r>
              <a:rPr lang="cs-CZ" sz="2000" dirty="0" smtClean="0"/>
              <a:t>Pravidla, kterými se stanovují podmínky pro poskytování dotace na projekty Programu rozvoje venkova na období 2014-2020</a:t>
            </a:r>
          </a:p>
          <a:p>
            <a:pPr lvl="1"/>
            <a:r>
              <a:rPr lang="cs-CZ" dirty="0" smtClean="0"/>
              <a:t>Obecné podmínky</a:t>
            </a:r>
          </a:p>
          <a:p>
            <a:pPr lvl="1"/>
            <a:r>
              <a:rPr lang="cs-CZ" dirty="0" smtClean="0"/>
              <a:t>Specifické podmínky pro příslušnou operaci</a:t>
            </a:r>
          </a:p>
          <a:p>
            <a:pPr lvl="1"/>
            <a:endParaRPr lang="cs-CZ" dirty="0" smtClean="0"/>
          </a:p>
          <a:p>
            <a:r>
              <a:rPr lang="cs-CZ" sz="2000" dirty="0" smtClean="0"/>
              <a:t>Příručky</a:t>
            </a:r>
          </a:p>
          <a:p>
            <a:pPr lvl="1"/>
            <a:r>
              <a:rPr lang="cs-CZ" dirty="0" smtClean="0"/>
              <a:t>Příručka pro zadávání veřejných zakázek</a:t>
            </a:r>
          </a:p>
          <a:p>
            <a:pPr lvl="1"/>
            <a:r>
              <a:rPr lang="cs-CZ" dirty="0" smtClean="0"/>
              <a:t>Příručka pro publicitu PRV</a:t>
            </a:r>
          </a:p>
          <a:p>
            <a:pPr lvl="1"/>
            <a:r>
              <a:rPr lang="cs-CZ" dirty="0" smtClean="0"/>
              <a:t>Metodika pro výpočet finančního zdraví</a:t>
            </a:r>
            <a:endParaRPr lang="cs-CZ" dirty="0"/>
          </a:p>
        </p:txBody>
      </p:sp>
    </p:spTree>
    <p:extLst>
      <p:ext uri="{BB962C8B-B14F-4D97-AF65-F5344CB8AC3E}">
        <p14:creationId xmlns:p14="http://schemas.microsoft.com/office/powerpoint/2010/main" val="283650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400" dirty="0" smtClean="0"/>
              <a:t>OBECNÁ USTANOVENÍ</a:t>
            </a:r>
            <a:endParaRPr lang="cs-CZ" sz="2400" dirty="0"/>
          </a:p>
        </p:txBody>
      </p:sp>
      <p:sp>
        <p:nvSpPr>
          <p:cNvPr id="3" name="Zástupný symbol pro obsah 2"/>
          <p:cNvSpPr>
            <a:spLocks noGrp="1"/>
          </p:cNvSpPr>
          <p:nvPr>
            <p:ph idx="1"/>
          </p:nvPr>
        </p:nvSpPr>
        <p:spPr>
          <a:xfrm>
            <a:off x="251520" y="1196752"/>
            <a:ext cx="8435280" cy="5112568"/>
          </a:xfrm>
        </p:spPr>
        <p:txBody>
          <a:bodyPr>
            <a:normAutofit fontScale="85000" lnSpcReduction="20000"/>
          </a:bodyPr>
          <a:lstStyle/>
          <a:p>
            <a:r>
              <a:rPr lang="cs-CZ" sz="2000" b="1" dirty="0"/>
              <a:t>h</a:t>
            </a:r>
            <a:r>
              <a:rPr lang="cs-CZ" sz="2000" b="1" dirty="0" smtClean="0"/>
              <a:t>lavní komunikace SZIF se žadatelem probíhá prostřednictvím Portálu Farmáře</a:t>
            </a:r>
          </a:p>
          <a:p>
            <a:r>
              <a:rPr lang="cs-CZ" sz="2000" b="1" dirty="0"/>
              <a:t>z</a:t>
            </a:r>
            <a:r>
              <a:rPr lang="cs-CZ" sz="2000" b="1" dirty="0" smtClean="0"/>
              <a:t>a plnění podmínek zodpovídá výhradně příjemce dotace</a:t>
            </a:r>
          </a:p>
          <a:p>
            <a:r>
              <a:rPr lang="cs-CZ" sz="2000" dirty="0" smtClean="0"/>
              <a:t>žadatel může na způsobilé výdaje projektu čerpat i z jiných finančních nástrojů, za splnění následujících podmínek:</a:t>
            </a:r>
          </a:p>
          <a:p>
            <a:pPr lvl="1"/>
            <a:r>
              <a:rPr lang="cs-CZ" sz="1800" dirty="0" smtClean="0"/>
              <a:t>není překročena max. míra podpory stanovená předpisy EU</a:t>
            </a:r>
          </a:p>
          <a:p>
            <a:pPr lvl="1"/>
            <a:r>
              <a:rPr lang="cs-CZ" sz="1800" dirty="0" smtClean="0"/>
              <a:t>finanční nástroje EU mohou být použity pouze na financování vlastního podílu žadatele na projektu</a:t>
            </a:r>
          </a:p>
          <a:p>
            <a:pPr lvl="1"/>
            <a:r>
              <a:rPr lang="cs-CZ" sz="1800" dirty="0" smtClean="0"/>
              <a:t>podpory PGRLF mohou být použity na všechny způsobilé výdaje financované z PRV</a:t>
            </a:r>
          </a:p>
          <a:p>
            <a:r>
              <a:rPr lang="cs-CZ" sz="2000" b="1" dirty="0" smtClean="0"/>
              <a:t>realizace projektu max. 24 měsíců od podpisu Dohody (vyjma 16.2.2)</a:t>
            </a:r>
          </a:p>
          <a:p>
            <a:r>
              <a:rPr lang="cs-CZ" sz="2000" dirty="0" smtClean="0"/>
              <a:t>žadatel nesmí mít dluhy vůči FÚ, nesmí být v likvidaci</a:t>
            </a:r>
          </a:p>
          <a:p>
            <a:r>
              <a:rPr lang="cs-CZ" sz="2000" dirty="0" smtClean="0"/>
              <a:t>předmět projektu provozuje výhradně žadatel a musí být v jeho vlastnictví či spoluvlastnictví</a:t>
            </a:r>
          </a:p>
          <a:p>
            <a:r>
              <a:rPr lang="cs-CZ" sz="2000" b="1" dirty="0" smtClean="0"/>
              <a:t>lhůta vázanosti projektu na účel je 5 let od data převedení dotace na účet příjemce </a:t>
            </a:r>
            <a:r>
              <a:rPr lang="cs-CZ" sz="2100" b="1" dirty="0"/>
              <a:t>dotace (vyjma 1.1.1; 1.2.1 a 6.1.1)</a:t>
            </a:r>
          </a:p>
          <a:p>
            <a:r>
              <a:rPr lang="cs-CZ" sz="2000" dirty="0" smtClean="0"/>
              <a:t>v případě projektů nad 1 mil. Kč musí žadatel u většiny operací splňovat finanční zdraví</a:t>
            </a:r>
          </a:p>
          <a:p>
            <a:r>
              <a:rPr lang="cs-CZ" sz="2000" dirty="0"/>
              <a:t>žadatelé (vyjma FO a PO veřejného práva) předkládají formou čestného prohlášení </a:t>
            </a:r>
            <a:r>
              <a:rPr lang="cs-CZ" sz="2000" b="1" dirty="0"/>
              <a:t>údaje o vlastní majetkové struktuře</a:t>
            </a:r>
            <a:r>
              <a:rPr lang="cs-CZ" sz="2000" dirty="0"/>
              <a:t> do úrovně skutečných majitelů ve smyslu § 4 odst. 4 zák. č. 253/2008 Sb. (tzv. „AML zákon</a:t>
            </a:r>
            <a:r>
              <a:rPr lang="cs-CZ" sz="2000" dirty="0" smtClean="0"/>
              <a:t>“)</a:t>
            </a:r>
            <a:endParaRPr lang="cs-CZ" sz="2000" dirty="0"/>
          </a:p>
        </p:txBody>
      </p:sp>
    </p:spTree>
    <p:extLst>
      <p:ext uri="{BB962C8B-B14F-4D97-AF65-F5344CB8AC3E}">
        <p14:creationId xmlns:p14="http://schemas.microsoft.com/office/powerpoint/2010/main" val="2125285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400" dirty="0" smtClean="0"/>
              <a:t>ZPŮSOBILÉ VÝDAJE</a:t>
            </a:r>
            <a:endParaRPr lang="cs-CZ" sz="2400" dirty="0"/>
          </a:p>
        </p:txBody>
      </p:sp>
      <p:sp>
        <p:nvSpPr>
          <p:cNvPr id="3" name="Zástupný symbol pro obsah 2"/>
          <p:cNvSpPr>
            <a:spLocks noGrp="1"/>
          </p:cNvSpPr>
          <p:nvPr>
            <p:ph idx="1"/>
          </p:nvPr>
        </p:nvSpPr>
        <p:spPr>
          <a:xfrm>
            <a:off x="251520" y="1268760"/>
            <a:ext cx="8435280" cy="4824537"/>
          </a:xfrm>
        </p:spPr>
        <p:txBody>
          <a:bodyPr/>
          <a:lstStyle/>
          <a:p>
            <a:r>
              <a:rPr lang="cs-CZ" sz="2000" dirty="0" smtClean="0"/>
              <a:t>všechny výdaje musí splňovat princip 3 E (hospodárnost, efektivnost, účelnost)</a:t>
            </a:r>
          </a:p>
          <a:p>
            <a:r>
              <a:rPr lang="cs-CZ" sz="2000" dirty="0" smtClean="0"/>
              <a:t>způsobilé výdaje musí být uhrazeny bezhotovostní formou prostřednictvím vlastního účtu (v hotovosti lze uhradit výdaje do </a:t>
            </a:r>
            <a:br>
              <a:rPr lang="cs-CZ" sz="2000" dirty="0" smtClean="0"/>
            </a:br>
            <a:r>
              <a:rPr lang="cs-CZ" sz="2000" dirty="0" smtClean="0"/>
              <a:t>100 tis. Kč na projekt)</a:t>
            </a:r>
          </a:p>
          <a:p>
            <a:r>
              <a:rPr lang="cs-CZ" sz="2000" dirty="0" smtClean="0"/>
              <a:t>leasing ani věcné plnění není způsobilé</a:t>
            </a:r>
          </a:p>
          <a:p>
            <a:r>
              <a:rPr lang="cs-CZ" sz="2000" dirty="0" smtClean="0"/>
              <a:t>způsobilé výdaje jsou realizovány od předložení ŽOD do podání ŽOP</a:t>
            </a:r>
          </a:p>
          <a:p>
            <a:r>
              <a:rPr lang="cs-CZ" sz="2000" dirty="0" smtClean="0"/>
              <a:t>obecně není způsobilé</a:t>
            </a:r>
          </a:p>
          <a:p>
            <a:pPr lvl="1"/>
            <a:r>
              <a:rPr lang="cs-CZ" sz="1800" dirty="0" smtClean="0"/>
              <a:t>pořízení použitého movitého majetku</a:t>
            </a:r>
          </a:p>
          <a:p>
            <a:pPr lvl="1"/>
            <a:r>
              <a:rPr lang="cs-CZ" sz="1800" dirty="0" smtClean="0"/>
              <a:t>DPH u plátců za předpokladu, že si mohou DPH nárokovat u FÚ</a:t>
            </a:r>
          </a:p>
          <a:p>
            <a:pPr lvl="1"/>
            <a:r>
              <a:rPr lang="cs-CZ" sz="1800" dirty="0" smtClean="0"/>
              <a:t>prosté nahrazení investice</a:t>
            </a:r>
          </a:p>
          <a:p>
            <a:pPr lvl="1"/>
            <a:r>
              <a:rPr lang="cs-CZ" sz="1800" dirty="0" smtClean="0"/>
              <a:t>v případě zemědělských investic nákup platebních nároků, zemědělských produkčních práv, nákup zvířat, jednoletých rostlin a jejich vysazování</a:t>
            </a:r>
            <a:endParaRPr lang="cs-CZ" sz="1800" dirty="0"/>
          </a:p>
        </p:txBody>
      </p:sp>
    </p:spTree>
    <p:extLst>
      <p:ext uri="{BB962C8B-B14F-4D97-AF65-F5344CB8AC3E}">
        <p14:creationId xmlns:p14="http://schemas.microsoft.com/office/powerpoint/2010/main" val="3164541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400" dirty="0" smtClean="0"/>
              <a:t>VEŘEJNÉ ZAKÁZKY</a:t>
            </a:r>
            <a:endParaRPr lang="cs-CZ" sz="2400" dirty="0"/>
          </a:p>
        </p:txBody>
      </p:sp>
      <p:sp>
        <p:nvSpPr>
          <p:cNvPr id="3" name="Zástupný symbol pro obsah 2"/>
          <p:cNvSpPr>
            <a:spLocks noGrp="1"/>
          </p:cNvSpPr>
          <p:nvPr>
            <p:ph idx="1"/>
          </p:nvPr>
        </p:nvSpPr>
        <p:spPr>
          <a:xfrm>
            <a:off x="395536" y="1268760"/>
            <a:ext cx="8208912" cy="4824537"/>
          </a:xfrm>
        </p:spPr>
        <p:txBody>
          <a:bodyPr>
            <a:normAutofit fontScale="92500" lnSpcReduction="10000"/>
          </a:bodyPr>
          <a:lstStyle/>
          <a:p>
            <a:r>
              <a:rPr lang="cs-CZ" sz="1800" dirty="0" smtClean="0"/>
              <a:t>žadatel musí vybrat dodavatele před podpisem Dohody o poskytnutí dotace</a:t>
            </a:r>
          </a:p>
          <a:p>
            <a:r>
              <a:rPr lang="cs-CZ" sz="1800" dirty="0" smtClean="0"/>
              <a:t>pokud je dotovaným nebo veřejným zadavatelem postupuje podle zákona o veřejných zakázkách, ostatní podle Pravidel a Příručky</a:t>
            </a:r>
          </a:p>
          <a:p>
            <a:r>
              <a:rPr lang="cs-CZ" sz="1800" dirty="0" smtClean="0"/>
              <a:t>samostatná zakázka – součet předpokládaných obdobných dodávek, služeb či stavebních prací, které spolu věcně, časově a místně souvisí</a:t>
            </a:r>
          </a:p>
          <a:p>
            <a:r>
              <a:rPr lang="cs-CZ" sz="1800" b="1" dirty="0" smtClean="0"/>
              <a:t>do 20 000 Kč </a:t>
            </a:r>
            <a:r>
              <a:rPr lang="cs-CZ" sz="1800" dirty="0" smtClean="0"/>
              <a:t>– je možné napřímo zadat (součet těchto zakázek je max. 100 tis. Kč na projekt)</a:t>
            </a:r>
          </a:p>
          <a:p>
            <a:r>
              <a:rPr lang="cs-CZ" sz="1800" b="1" dirty="0" smtClean="0"/>
              <a:t>do 400 000 Kč </a:t>
            </a:r>
            <a:r>
              <a:rPr lang="cs-CZ" sz="1800" dirty="0" smtClean="0"/>
              <a:t>(dotovaný či veřejný zadavatel)</a:t>
            </a:r>
            <a:r>
              <a:rPr lang="cs-CZ" sz="1800" b="1" dirty="0" smtClean="0"/>
              <a:t> nebo do 500 000 Kč </a:t>
            </a:r>
            <a:r>
              <a:rPr lang="cs-CZ" sz="1800" dirty="0" smtClean="0"/>
              <a:t>– cenový marketing nebo automatický průzkum trhu prostřednictvím Elektronického tržiště</a:t>
            </a:r>
          </a:p>
          <a:p>
            <a:r>
              <a:rPr lang="cs-CZ" sz="1800" b="1" dirty="0" smtClean="0"/>
              <a:t>do 2 000 000 Kč </a:t>
            </a:r>
            <a:r>
              <a:rPr lang="cs-CZ" sz="1800" dirty="0" smtClean="0"/>
              <a:t>(dodávky, služby) </a:t>
            </a:r>
            <a:r>
              <a:rPr lang="cs-CZ" sz="1800" b="1" dirty="0" smtClean="0"/>
              <a:t>nebo do 6 000 000 Kč </a:t>
            </a:r>
            <a:r>
              <a:rPr lang="cs-CZ" sz="1800" dirty="0" smtClean="0"/>
              <a:t>(stavební práce) –  uzavřená výzva</a:t>
            </a:r>
          </a:p>
          <a:p>
            <a:r>
              <a:rPr lang="cs-CZ" sz="1800" b="1" dirty="0" smtClean="0"/>
              <a:t>nad 2 </a:t>
            </a:r>
            <a:r>
              <a:rPr lang="cs-CZ" sz="1800" b="1" dirty="0"/>
              <a:t>000 000 Kč </a:t>
            </a:r>
            <a:r>
              <a:rPr lang="cs-CZ" sz="1800" dirty="0"/>
              <a:t>(dodávky, služby) </a:t>
            </a:r>
            <a:r>
              <a:rPr lang="cs-CZ" sz="1800" b="1" dirty="0"/>
              <a:t>nebo </a:t>
            </a:r>
            <a:r>
              <a:rPr lang="cs-CZ" sz="1800" b="1" dirty="0" smtClean="0"/>
              <a:t>nad 6 </a:t>
            </a:r>
            <a:r>
              <a:rPr lang="cs-CZ" sz="1800" b="1" dirty="0"/>
              <a:t>000 000 Kč </a:t>
            </a:r>
            <a:r>
              <a:rPr lang="cs-CZ" sz="1800" dirty="0"/>
              <a:t>(stavební práce</a:t>
            </a:r>
            <a:r>
              <a:rPr lang="cs-CZ" sz="1800" dirty="0" smtClean="0"/>
              <a:t>) – otevřená výzva (zveřejnění na profilu zadavatele, ve věstníku veřejných zakázek nebo na stránkách PRV) nebo Elektronické tržiště</a:t>
            </a:r>
          </a:p>
          <a:p>
            <a:endParaRPr lang="cs-CZ" sz="1800" dirty="0"/>
          </a:p>
          <a:p>
            <a:r>
              <a:rPr lang="cs-CZ" sz="1800" dirty="0"/>
              <a:t>S NOVĚ CHYSTANÝM ZÁKONEM O ZADÁVÁNÍ VEŘEJNÝCH ZAKÁZEK </a:t>
            </a:r>
            <a:r>
              <a:rPr lang="cs-CZ" sz="1800" dirty="0" smtClean="0"/>
              <a:t>BYLA AKTUALIZOVÁNA </a:t>
            </a:r>
            <a:r>
              <a:rPr lang="cs-CZ" sz="1800" dirty="0"/>
              <a:t>I PŘÍRUČKA </a:t>
            </a:r>
          </a:p>
        </p:txBody>
      </p:sp>
    </p:spTree>
    <p:extLst>
      <p:ext uri="{BB962C8B-B14F-4D97-AF65-F5344CB8AC3E}">
        <p14:creationId xmlns:p14="http://schemas.microsoft.com/office/powerpoint/2010/main" val="2788433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400" dirty="0" smtClean="0"/>
              <a:t>STAVEBNÍ ŘÍZENÍ</a:t>
            </a:r>
            <a:endParaRPr lang="cs-CZ" sz="2400" dirty="0"/>
          </a:p>
        </p:txBody>
      </p:sp>
      <p:sp>
        <p:nvSpPr>
          <p:cNvPr id="3" name="Zástupný symbol pro obsah 2"/>
          <p:cNvSpPr>
            <a:spLocks noGrp="1"/>
          </p:cNvSpPr>
          <p:nvPr>
            <p:ph idx="1"/>
          </p:nvPr>
        </p:nvSpPr>
        <p:spPr>
          <a:xfrm>
            <a:off x="395536" y="1556793"/>
            <a:ext cx="8208912" cy="4248472"/>
          </a:xfrm>
        </p:spPr>
        <p:txBody>
          <a:bodyPr>
            <a:normAutofit lnSpcReduction="10000"/>
          </a:bodyPr>
          <a:lstStyle/>
          <a:p>
            <a:r>
              <a:rPr lang="cs-CZ" sz="1800" dirty="0" smtClean="0"/>
              <a:t>stavebním řízením se rozumí řízení, jehož výsledkem je pravomocné stavební povolení, ohlášení stavby, územní souhlas, územní rozhodnutí, veřejnoprávní smlouva, ohlášení udržovacích prací, souhlas se změnou stavby před jejím dokončením, certifikát autorizovaného inspektora</a:t>
            </a:r>
          </a:p>
          <a:p>
            <a:pPr marL="0" indent="0">
              <a:buNone/>
            </a:pPr>
            <a:endParaRPr lang="cs-CZ" sz="1800" dirty="0"/>
          </a:p>
          <a:p>
            <a:pPr algn="just"/>
            <a:r>
              <a:rPr lang="cs-CZ" sz="1800" dirty="0" smtClean="0"/>
              <a:t>odpovídající </a:t>
            </a:r>
            <a:r>
              <a:rPr lang="cs-CZ" sz="1800" dirty="0"/>
              <a:t>stavební povolení musí být </a:t>
            </a:r>
            <a:r>
              <a:rPr lang="cs-CZ" sz="1800" b="1" dirty="0"/>
              <a:t>platné</a:t>
            </a:r>
            <a:r>
              <a:rPr lang="cs-CZ" sz="1800" dirty="0"/>
              <a:t> k datu </a:t>
            </a:r>
            <a:r>
              <a:rPr lang="cs-CZ" sz="1800" b="1" dirty="0"/>
              <a:t>podání žádosti o dotaci </a:t>
            </a:r>
            <a:r>
              <a:rPr lang="cs-CZ" sz="1800" dirty="0"/>
              <a:t>(vyjma operace 16.2.1)</a:t>
            </a:r>
          </a:p>
          <a:p>
            <a:pPr algn="just"/>
            <a:endParaRPr lang="cs-CZ" sz="1800" dirty="0"/>
          </a:p>
          <a:p>
            <a:pPr algn="just"/>
            <a:r>
              <a:rPr lang="cs-CZ" sz="1800" dirty="0"/>
              <a:t>Ve lhůtě pro předložení příloh </a:t>
            </a:r>
            <a:r>
              <a:rPr lang="cs-CZ" sz="1800" b="1" dirty="0"/>
              <a:t>po podání Žádosti o dotaci </a:t>
            </a:r>
            <a:r>
              <a:rPr lang="cs-CZ" sz="1800" dirty="0"/>
              <a:t>– žadatel dokládá </a:t>
            </a:r>
            <a:r>
              <a:rPr lang="cs-CZ" sz="1800" b="1" dirty="0"/>
              <a:t>pravomocné</a:t>
            </a:r>
            <a:r>
              <a:rPr lang="cs-CZ" sz="1800" dirty="0"/>
              <a:t>  odpovídající povolení stavebního úřadu (vyjma operace 16.2.1), v případě veřejnoprávní smlouvy účinné povolení stavebního </a:t>
            </a:r>
            <a:r>
              <a:rPr lang="cs-CZ" sz="1800" dirty="0" smtClean="0"/>
              <a:t>úřadu</a:t>
            </a:r>
          </a:p>
          <a:p>
            <a:pPr algn="just"/>
            <a:endParaRPr lang="cs-CZ" sz="1800" dirty="0"/>
          </a:p>
          <a:p>
            <a:pPr algn="just"/>
            <a:r>
              <a:rPr lang="cs-CZ" sz="1800" dirty="0" smtClean="0"/>
              <a:t>projektovou </a:t>
            </a:r>
            <a:r>
              <a:rPr lang="cs-CZ" sz="1800" dirty="0"/>
              <a:t>dokumentaci dokládá žadatel na SZIF po zaregistrování žádosti o dotaci (nemusí být ověřena stavebním úřadem)</a:t>
            </a:r>
          </a:p>
          <a:p>
            <a:pPr algn="just"/>
            <a:endParaRPr lang="cs-CZ" sz="1800" dirty="0"/>
          </a:p>
          <a:p>
            <a:pPr marL="0" indent="0">
              <a:buNone/>
            </a:pPr>
            <a:endParaRPr lang="cs-CZ" sz="1800" dirty="0" smtClean="0"/>
          </a:p>
        </p:txBody>
      </p:sp>
    </p:spTree>
    <p:extLst>
      <p:ext uri="{BB962C8B-B14F-4D97-AF65-F5344CB8AC3E}">
        <p14:creationId xmlns:p14="http://schemas.microsoft.com/office/powerpoint/2010/main" val="3382810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400" dirty="0" smtClean="0"/>
              <a:t>PROVÁDĚNÍ ZMĚN</a:t>
            </a:r>
            <a:endParaRPr lang="cs-CZ" sz="2400" dirty="0"/>
          </a:p>
        </p:txBody>
      </p:sp>
      <p:sp>
        <p:nvSpPr>
          <p:cNvPr id="3" name="Zástupný symbol pro obsah 2"/>
          <p:cNvSpPr>
            <a:spLocks noGrp="1"/>
          </p:cNvSpPr>
          <p:nvPr>
            <p:ph idx="1"/>
          </p:nvPr>
        </p:nvSpPr>
        <p:spPr>
          <a:xfrm>
            <a:off x="395536" y="1268760"/>
            <a:ext cx="8208912" cy="4824537"/>
          </a:xfrm>
        </p:spPr>
        <p:txBody>
          <a:bodyPr>
            <a:normAutofit fontScale="85000" lnSpcReduction="20000"/>
          </a:bodyPr>
          <a:lstStyle/>
          <a:p>
            <a:r>
              <a:rPr lang="cs-CZ" sz="2000" dirty="0" smtClean="0"/>
              <a:t>všechny změny ŽOD se oznamují prostřednictvím Hlášení o změnách</a:t>
            </a:r>
          </a:p>
          <a:p>
            <a:r>
              <a:rPr lang="cs-CZ" sz="2000" dirty="0"/>
              <a:t>Hlášení o změnách lze podávat až po podpisu Dohody o poskytnutí dotace</a:t>
            </a:r>
          </a:p>
          <a:p>
            <a:r>
              <a:rPr lang="cs-CZ" sz="2000" dirty="0" smtClean="0"/>
              <a:t>v jednom okamžiku lze podat pouze jedno Hlášení o změnách</a:t>
            </a:r>
          </a:p>
          <a:p>
            <a:r>
              <a:rPr lang="cs-CZ" sz="2000" dirty="0" smtClean="0"/>
              <a:t>změna nesmí mít vliv na zadávací řízení, zadavatel nesmí umožnit podstatnou změnu práv a povinností vyplývajících ze smlouvy s dodavatelem</a:t>
            </a:r>
          </a:p>
          <a:p>
            <a:r>
              <a:rPr lang="cs-CZ" sz="2000" dirty="0" smtClean="0"/>
              <a:t>změna termínu podání ŽOP je třeba hlásit nejpozději v původně stanoveném termínu</a:t>
            </a:r>
          </a:p>
          <a:p>
            <a:r>
              <a:rPr lang="cs-CZ" sz="2000" dirty="0" smtClean="0"/>
              <a:t>změny, které je možné realizovat až po souhlasu SZIF:</a:t>
            </a:r>
          </a:p>
          <a:p>
            <a:pPr lvl="1"/>
            <a:r>
              <a:rPr lang="cs-CZ" sz="1800" dirty="0" smtClean="0"/>
              <a:t>změna žadatele a vlastnictví majetku</a:t>
            </a:r>
          </a:p>
          <a:p>
            <a:pPr lvl="1"/>
            <a:r>
              <a:rPr lang="cs-CZ" sz="1800" dirty="0" smtClean="0"/>
              <a:t>změna místa realizace</a:t>
            </a:r>
          </a:p>
          <a:p>
            <a:pPr lvl="1"/>
            <a:r>
              <a:rPr lang="cs-CZ" sz="1800" dirty="0" smtClean="0"/>
              <a:t>změna dodavatele (jen ve výjimečných případech)</a:t>
            </a:r>
          </a:p>
          <a:p>
            <a:r>
              <a:rPr lang="cs-CZ" sz="2000" dirty="0" smtClean="0"/>
              <a:t>změny, které je možno realizovat bez souhlasu SZIF, ale je třeba je hlásit k ŽOP:</a:t>
            </a:r>
          </a:p>
          <a:p>
            <a:pPr lvl="1"/>
            <a:r>
              <a:rPr lang="cs-CZ" sz="1800" dirty="0" smtClean="0"/>
              <a:t>změna technických parametrů</a:t>
            </a:r>
          </a:p>
          <a:p>
            <a:pPr lvl="1"/>
            <a:r>
              <a:rPr lang="cs-CZ" sz="1800" dirty="0" smtClean="0"/>
              <a:t>změna trvalého pobytu, sídla, statutárního orgánu, apod.</a:t>
            </a:r>
          </a:p>
          <a:p>
            <a:pPr lvl="1"/>
            <a:r>
              <a:rPr lang="cs-CZ" sz="1800" dirty="0" smtClean="0"/>
              <a:t>další změny v ŽOD</a:t>
            </a:r>
          </a:p>
          <a:p>
            <a:pPr marL="342900" lvl="1" indent="-342900">
              <a:buFont typeface="Arial" pitchFamily="34" charset="0"/>
              <a:buChar char="•"/>
            </a:pPr>
            <a:r>
              <a:rPr lang="cs-CZ" dirty="0">
                <a:solidFill>
                  <a:srgbClr val="FF0000"/>
                </a:solidFill>
              </a:rPr>
              <a:t>příjemce dotace, který není FO nebo PO veřejného práva, je povinen bezodkladně informovat SZIF o změnách skutečného majitele nebo skutečných majitelů ve smyslu §4 odst. 4 AML zákona</a:t>
            </a:r>
          </a:p>
          <a:p>
            <a:pPr marL="457200" lvl="1" indent="0">
              <a:buNone/>
            </a:pPr>
            <a:endParaRPr lang="cs-CZ" sz="1800" dirty="0" smtClean="0"/>
          </a:p>
          <a:p>
            <a:endParaRPr lang="cs-CZ" sz="1800" dirty="0"/>
          </a:p>
        </p:txBody>
      </p:sp>
    </p:spTree>
    <p:extLst>
      <p:ext uri="{BB962C8B-B14F-4D97-AF65-F5344CB8AC3E}">
        <p14:creationId xmlns:p14="http://schemas.microsoft.com/office/powerpoint/2010/main" val="1018309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18400" y="332656"/>
            <a:ext cx="7268344" cy="1542033"/>
          </a:xfrm>
        </p:spPr>
        <p:txBody>
          <a:bodyPr>
            <a:normAutofit fontScale="90000"/>
          </a:bodyPr>
          <a:lstStyle/>
          <a:p>
            <a:r>
              <a:rPr lang="cs-CZ" sz="3200" dirty="0">
                <a:solidFill>
                  <a:schemeClr val="tx1"/>
                </a:solidFill>
              </a:rPr>
              <a:t/>
            </a:r>
            <a:br>
              <a:rPr lang="cs-CZ" sz="3200" dirty="0">
                <a:solidFill>
                  <a:schemeClr val="tx1"/>
                </a:solidFill>
              </a:rPr>
            </a:br>
            <a:r>
              <a:rPr lang="cs-CZ" sz="3200" dirty="0"/>
              <a:t/>
            </a:r>
            <a:br>
              <a:rPr lang="cs-CZ" sz="3200" dirty="0"/>
            </a:br>
            <a:r>
              <a:rPr lang="cs-CZ" sz="3600" dirty="0" smtClean="0"/>
              <a:t>Operace </a:t>
            </a:r>
            <a:r>
              <a:rPr lang="cs-CZ" sz="3600" dirty="0"/>
              <a:t>8.4.2 Odstraňování škod způsobených povodněmi</a:t>
            </a:r>
            <a:r>
              <a:rPr lang="cs-CZ" sz="3100" dirty="0" smtClean="0"/>
              <a:t/>
            </a:r>
            <a:br>
              <a:rPr lang="cs-CZ" sz="3100" dirty="0" smtClean="0"/>
            </a:br>
            <a:r>
              <a:rPr lang="cs-CZ" sz="1800" dirty="0" smtClean="0">
                <a:solidFill>
                  <a:schemeClr val="tx1"/>
                </a:solidFill>
              </a:rPr>
              <a:t/>
            </a:r>
            <a:br>
              <a:rPr lang="cs-CZ" sz="1800" dirty="0" smtClean="0">
                <a:solidFill>
                  <a:schemeClr val="tx1"/>
                </a:solidFill>
              </a:rPr>
            </a:br>
            <a:r>
              <a:rPr lang="cs-CZ" sz="2600" dirty="0">
                <a:solidFill>
                  <a:schemeClr val="tx1"/>
                </a:solidFill>
              </a:rPr>
              <a:t>A</a:t>
            </a:r>
            <a:r>
              <a:rPr lang="cs-CZ" sz="2600" dirty="0" smtClean="0">
                <a:solidFill>
                  <a:schemeClr val="tx1"/>
                </a:solidFill>
              </a:rPr>
              <a:t>lokace </a:t>
            </a:r>
            <a:r>
              <a:rPr lang="cs-CZ" sz="2600" dirty="0" smtClean="0">
                <a:solidFill>
                  <a:schemeClr val="tx1"/>
                </a:solidFill>
              </a:rPr>
              <a:t>pro 4. kolo: 26,9 mil. Kč</a:t>
            </a:r>
            <a:r>
              <a:rPr lang="cs-CZ" sz="2700" dirty="0">
                <a:solidFill>
                  <a:schemeClr val="tx1"/>
                </a:solidFill>
              </a:rPr>
              <a:t/>
            </a:r>
            <a:br>
              <a:rPr lang="cs-CZ" sz="2700" dirty="0">
                <a:solidFill>
                  <a:schemeClr val="tx1"/>
                </a:solidFill>
              </a:rPr>
            </a:br>
            <a:r>
              <a:rPr lang="cs-CZ" sz="2700" dirty="0">
                <a:solidFill>
                  <a:schemeClr val="tx1"/>
                </a:solidFill>
              </a:rPr>
              <a:t/>
            </a:r>
            <a:br>
              <a:rPr lang="cs-CZ" sz="2700" dirty="0">
                <a:solidFill>
                  <a:schemeClr val="tx1"/>
                </a:solidFill>
              </a:rPr>
            </a:br>
            <a:endParaRPr lang="cs-CZ" sz="2700" dirty="0"/>
          </a:p>
        </p:txBody>
      </p:sp>
      <p:sp>
        <p:nvSpPr>
          <p:cNvPr id="4" name="Nadpis 1"/>
          <p:cNvSpPr txBox="1">
            <a:spLocks/>
          </p:cNvSpPr>
          <p:nvPr/>
        </p:nvSpPr>
        <p:spPr>
          <a:xfrm>
            <a:off x="683568" y="105273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cs-CZ" sz="4000" b="1" kern="1200">
                <a:solidFill>
                  <a:srgbClr val="B2BC00"/>
                </a:solidFill>
                <a:latin typeface="Arial" pitchFamily="34" charset="0"/>
                <a:ea typeface="+mj-ea"/>
                <a:cs typeface="Arial" pitchFamily="34" charset="0"/>
              </a:defRPr>
            </a:lvl1pPr>
          </a:lstStyle>
          <a:p>
            <a:endParaRPr lang="cs-CZ" dirty="0"/>
          </a:p>
        </p:txBody>
      </p:sp>
      <p:pic>
        <p:nvPicPr>
          <p:cNvPr id="5" name="Picture 4" descr="DSC_3447"/>
          <p:cNvPicPr>
            <a:picLocks noChangeAspect="1" noChangeArrowheads="1"/>
          </p:cNvPicPr>
          <p:nvPr/>
        </p:nvPicPr>
        <p:blipFill>
          <a:blip r:embed="rId2" cstate="print"/>
          <a:srcRect/>
          <a:stretch>
            <a:fillRect/>
          </a:stretch>
        </p:blipFill>
        <p:spPr>
          <a:xfrm>
            <a:off x="130177" y="2043909"/>
            <a:ext cx="4439591" cy="2952328"/>
          </a:xfrm>
          <a:prstGeom prst="rect">
            <a:avLst/>
          </a:prstGeom>
          <a:noFill/>
        </p:spPr>
      </p:pic>
      <p:pic>
        <p:nvPicPr>
          <p:cNvPr id="5122" name="Picture 2" descr="U:\14131\Lesnictví Don Pedro\Fotky lesa pro prezentace\Sněžka2011 léto (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5" y="2825004"/>
            <a:ext cx="4255210" cy="3191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177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67544" y="476673"/>
            <a:ext cx="7772400" cy="1080120"/>
          </a:xfrm>
        </p:spPr>
        <p:txBody>
          <a:bodyPr>
            <a:normAutofit/>
          </a:bodyPr>
          <a:lstStyle/>
          <a:p>
            <a:r>
              <a:rPr lang="cs-CZ" sz="2800" dirty="0" smtClean="0"/>
              <a:t>Program rozvoje venkova ČR na období 2014-2020 </a:t>
            </a:r>
            <a:endParaRPr lang="cs-CZ" sz="2800" dirty="0"/>
          </a:p>
        </p:txBody>
      </p:sp>
      <p:sp>
        <p:nvSpPr>
          <p:cNvPr id="4" name="Podnadpis 3"/>
          <p:cNvSpPr>
            <a:spLocks noGrp="1"/>
          </p:cNvSpPr>
          <p:nvPr>
            <p:ph type="subTitle" idx="1"/>
          </p:nvPr>
        </p:nvSpPr>
        <p:spPr>
          <a:xfrm>
            <a:off x="755576" y="1556792"/>
            <a:ext cx="7344816" cy="4248472"/>
          </a:xfrm>
        </p:spPr>
        <p:txBody>
          <a:bodyPr>
            <a:normAutofit lnSpcReduction="10000"/>
          </a:bodyPr>
          <a:lstStyle/>
          <a:p>
            <a:pPr marL="457200" indent="-457200" algn="just">
              <a:buFont typeface="Wingdings" panose="05000000000000000000" pitchFamily="2" charset="2"/>
              <a:buChar char="§"/>
            </a:pPr>
            <a:endParaRPr lang="cs-CZ" sz="2400" dirty="0" smtClean="0">
              <a:solidFill>
                <a:schemeClr val="tx1"/>
              </a:solidFill>
            </a:endParaRPr>
          </a:p>
          <a:p>
            <a:pPr marL="457200" indent="-457200" algn="just">
              <a:buFont typeface="Wingdings" panose="05000000000000000000" pitchFamily="2" charset="2"/>
              <a:buChar char="§"/>
            </a:pPr>
            <a:r>
              <a:rPr lang="cs-CZ" sz="2400" dirty="0" smtClean="0">
                <a:solidFill>
                  <a:schemeClr val="tx1"/>
                </a:solidFill>
              </a:rPr>
              <a:t>Evropská </a:t>
            </a:r>
            <a:r>
              <a:rPr lang="cs-CZ" sz="2400" dirty="0">
                <a:solidFill>
                  <a:schemeClr val="tx1"/>
                </a:solidFill>
              </a:rPr>
              <a:t>komise schválila finální znění základního </a:t>
            </a:r>
            <a:r>
              <a:rPr lang="cs-CZ" sz="2400" b="1" u="sng" dirty="0">
                <a:solidFill>
                  <a:schemeClr val="tx1"/>
                </a:solidFill>
              </a:rPr>
              <a:t>programového dokumentu</a:t>
            </a:r>
            <a:r>
              <a:rPr lang="cs-CZ" sz="2400" dirty="0">
                <a:solidFill>
                  <a:schemeClr val="tx1"/>
                </a:solidFill>
              </a:rPr>
              <a:t> </a:t>
            </a:r>
            <a:r>
              <a:rPr lang="cs-CZ" sz="2400" dirty="0" smtClean="0">
                <a:solidFill>
                  <a:schemeClr val="tx1"/>
                </a:solidFill>
              </a:rPr>
              <a:t>dne </a:t>
            </a:r>
          </a:p>
          <a:p>
            <a:pPr algn="just"/>
            <a:r>
              <a:rPr lang="cs-CZ" sz="2400" dirty="0" smtClean="0">
                <a:solidFill>
                  <a:schemeClr val="tx1"/>
                </a:solidFill>
              </a:rPr>
              <a:t>     26</a:t>
            </a:r>
            <a:r>
              <a:rPr lang="cs-CZ" sz="2400" dirty="0">
                <a:solidFill>
                  <a:schemeClr val="tx1"/>
                </a:solidFill>
              </a:rPr>
              <a:t>. 5. 2015</a:t>
            </a:r>
            <a:r>
              <a:rPr lang="cs-CZ" sz="2400" dirty="0" smtClean="0">
                <a:solidFill>
                  <a:schemeClr val="tx1"/>
                </a:solidFill>
              </a:rPr>
              <a:t>.</a:t>
            </a:r>
          </a:p>
          <a:p>
            <a:pPr algn="just"/>
            <a:endParaRPr lang="cs-CZ" sz="2400" dirty="0" smtClean="0">
              <a:solidFill>
                <a:schemeClr val="tx1"/>
              </a:solidFill>
            </a:endParaRPr>
          </a:p>
          <a:p>
            <a:pPr marL="342900" indent="-342900" algn="just">
              <a:buFont typeface="Wingdings" panose="05000000000000000000" pitchFamily="2" charset="2"/>
              <a:buChar char="§"/>
            </a:pPr>
            <a:r>
              <a:rPr lang="cs-CZ" sz="2400" dirty="0">
                <a:solidFill>
                  <a:schemeClr val="tx1"/>
                </a:solidFill>
              </a:rPr>
              <a:t>20.8.2015 vláda schválila navýšení kofinancování na 35 </a:t>
            </a:r>
            <a:r>
              <a:rPr lang="cs-CZ" sz="2400" dirty="0" smtClean="0">
                <a:solidFill>
                  <a:schemeClr val="tx1"/>
                </a:solidFill>
              </a:rPr>
              <a:t>%</a:t>
            </a:r>
          </a:p>
          <a:p>
            <a:pPr marL="800100" lvl="1" indent="-342900" algn="just">
              <a:buFont typeface="Wingdings" panose="05000000000000000000" pitchFamily="2" charset="2"/>
              <a:buChar char="Ø"/>
            </a:pPr>
            <a:r>
              <a:rPr lang="cs-CZ" dirty="0">
                <a:solidFill>
                  <a:schemeClr val="tx1"/>
                </a:solidFill>
              </a:rPr>
              <a:t>celkový rozpočet PRV činí 3,5 mld. </a:t>
            </a:r>
            <a:r>
              <a:rPr lang="cs-CZ" dirty="0" smtClean="0">
                <a:solidFill>
                  <a:schemeClr val="tx1"/>
                </a:solidFill>
              </a:rPr>
              <a:t>EUR ( cca 95 mld. Kč.)</a:t>
            </a:r>
            <a:endParaRPr lang="cs-CZ" dirty="0">
              <a:solidFill>
                <a:schemeClr val="tx1"/>
              </a:solidFill>
            </a:endParaRPr>
          </a:p>
          <a:p>
            <a:pPr marL="800100" lvl="1" indent="-342900" algn="just">
              <a:buFont typeface="Wingdings" panose="05000000000000000000" pitchFamily="2" charset="2"/>
              <a:buChar char="Ø"/>
            </a:pPr>
            <a:r>
              <a:rPr lang="cs-CZ" dirty="0" smtClean="0">
                <a:solidFill>
                  <a:schemeClr val="tx1"/>
                </a:solidFill>
              </a:rPr>
              <a:t>Z </a:t>
            </a:r>
            <a:r>
              <a:rPr lang="cs-CZ" dirty="0">
                <a:solidFill>
                  <a:schemeClr val="tx1"/>
                </a:solidFill>
              </a:rPr>
              <a:t>toho bude 2,3 miliardy EUR (</a:t>
            </a:r>
            <a:r>
              <a:rPr lang="cs-CZ" dirty="0" smtClean="0">
                <a:solidFill>
                  <a:schemeClr val="tx1"/>
                </a:solidFill>
              </a:rPr>
              <a:t>63</a:t>
            </a:r>
            <a:r>
              <a:rPr lang="cs-CZ" dirty="0">
                <a:solidFill>
                  <a:schemeClr val="tx1"/>
                </a:solidFill>
              </a:rPr>
              <a:t>miliard korun) z unijních zdrojů a </a:t>
            </a:r>
            <a:endParaRPr lang="cs-CZ" dirty="0" smtClean="0">
              <a:solidFill>
                <a:schemeClr val="tx1"/>
              </a:solidFill>
            </a:endParaRPr>
          </a:p>
          <a:p>
            <a:pPr marL="800100" lvl="1" indent="-342900" algn="just">
              <a:buFont typeface="Wingdings" panose="05000000000000000000" pitchFamily="2" charset="2"/>
              <a:buChar char="Ø"/>
            </a:pPr>
            <a:r>
              <a:rPr lang="cs-CZ" dirty="0" smtClean="0">
                <a:solidFill>
                  <a:schemeClr val="tx1"/>
                </a:solidFill>
              </a:rPr>
              <a:t>1,2 miliardy EUR (32 </a:t>
            </a:r>
            <a:r>
              <a:rPr lang="cs-CZ" dirty="0">
                <a:solidFill>
                  <a:schemeClr val="tx1"/>
                </a:solidFill>
              </a:rPr>
              <a:t>miliard korun) z českého rozpočtu</a:t>
            </a:r>
            <a:r>
              <a:rPr lang="cs-CZ" dirty="0" smtClean="0">
                <a:solidFill>
                  <a:schemeClr val="tx1"/>
                </a:solidFill>
              </a:rPr>
              <a:t>. </a:t>
            </a:r>
            <a:endParaRPr lang="cs-CZ" sz="1200" dirty="0" smtClean="0">
              <a:solidFill>
                <a:schemeClr val="tx1"/>
              </a:solidFill>
            </a:endParaRPr>
          </a:p>
          <a:p>
            <a:pPr marL="800100" lvl="1" indent="-342900" algn="just">
              <a:buFont typeface="Wingdings" panose="05000000000000000000" pitchFamily="2" charset="2"/>
              <a:buChar char="Ø"/>
            </a:pPr>
            <a:endParaRPr lang="cs-CZ" sz="1200" dirty="0">
              <a:solidFill>
                <a:schemeClr val="tx1"/>
              </a:solidFill>
            </a:endParaRPr>
          </a:p>
        </p:txBody>
      </p:sp>
    </p:spTree>
    <p:extLst>
      <p:ext uri="{BB962C8B-B14F-4D97-AF65-F5344CB8AC3E}">
        <p14:creationId xmlns:p14="http://schemas.microsoft.com/office/powerpoint/2010/main" val="34705755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467544" y="44624"/>
            <a:ext cx="8229600" cy="1143000"/>
          </a:xfrm>
        </p:spPr>
        <p:txBody>
          <a:bodyPr>
            <a:normAutofit/>
          </a:bodyPr>
          <a:lstStyle/>
          <a:p>
            <a:pPr algn="ctr"/>
            <a:r>
              <a:rPr lang="cs-CZ" sz="2400" b="1" dirty="0" smtClean="0"/>
              <a:t>Operace 8.4.2</a:t>
            </a:r>
            <a:br>
              <a:rPr lang="cs-CZ" sz="2400" b="1" dirty="0" smtClean="0"/>
            </a:br>
            <a:r>
              <a:rPr lang="cs-CZ" sz="2400" b="1" dirty="0" smtClean="0"/>
              <a:t>Způsobilé výdaje</a:t>
            </a:r>
            <a:endParaRPr lang="cs-CZ" sz="2400" b="1" dirty="0"/>
          </a:p>
        </p:txBody>
      </p:sp>
      <p:sp>
        <p:nvSpPr>
          <p:cNvPr id="230403" name="Rectangle 3"/>
          <p:cNvSpPr>
            <a:spLocks noGrp="1" noChangeArrowheads="1"/>
          </p:cNvSpPr>
          <p:nvPr>
            <p:ph idx="1"/>
          </p:nvPr>
        </p:nvSpPr>
        <p:spPr>
          <a:xfrm>
            <a:off x="467544" y="1268760"/>
            <a:ext cx="4248472" cy="4752528"/>
          </a:xfrm>
        </p:spPr>
        <p:txBody>
          <a:bodyPr>
            <a:normAutofit/>
          </a:bodyPr>
          <a:lstStyle/>
          <a:p>
            <a:pPr lvl="0" algn="just">
              <a:lnSpc>
                <a:spcPct val="80000"/>
              </a:lnSpc>
              <a:buBlip>
                <a:blip r:embed="rId2"/>
              </a:buBlip>
            </a:pPr>
            <a:r>
              <a:rPr lang="cs-CZ" sz="1400" dirty="0" smtClean="0"/>
              <a:t>způsobilé </a:t>
            </a:r>
            <a:r>
              <a:rPr lang="cs-CZ" sz="1400" dirty="0"/>
              <a:t>výdaje</a:t>
            </a:r>
            <a:r>
              <a:rPr lang="cs-CZ" sz="1400" dirty="0" smtClean="0"/>
              <a:t>:</a:t>
            </a:r>
          </a:p>
          <a:p>
            <a:pPr lvl="0"/>
            <a:r>
              <a:rPr lang="cs-CZ" sz="1400" dirty="0"/>
              <a:t>Odstraňování škod způsobených povodněmi na malých vodních tocích nebo jejich částech, které se nacházejí v rámci PUPFL</a:t>
            </a:r>
            <a:r>
              <a:rPr lang="cs-CZ" sz="1400" b="1" dirty="0"/>
              <a:t> </a:t>
            </a:r>
            <a:r>
              <a:rPr lang="cs-CZ" sz="1400" dirty="0"/>
              <a:t>a v jejich povodích, pokud se jedná o PUPFL  - sanace břehových nátrží a výmolů, usměrnění koryta vodního toku, oprava poškozených vodních děl (např. </a:t>
            </a:r>
            <a:r>
              <a:rPr lang="cs-CZ" sz="1400" dirty="0"/>
              <a:t>hrází), odstranění povodňových nánosů z koryt vodních toků, průtočných nádrží a přilehlých pozemků, odstranění povodňových nánosů v povodí vodních toků</a:t>
            </a:r>
            <a:r>
              <a:rPr lang="cs-CZ" sz="1400" dirty="0" smtClean="0"/>
              <a:t>,</a:t>
            </a:r>
          </a:p>
          <a:p>
            <a:pPr marL="0" lvl="0" indent="0">
              <a:buNone/>
            </a:pPr>
            <a:endParaRPr lang="cs-CZ" sz="1400" dirty="0"/>
          </a:p>
          <a:p>
            <a:pPr lvl="0"/>
            <a:r>
              <a:rPr lang="cs-CZ" sz="1400" dirty="0"/>
              <a:t>odstraňování škod způsobených povodněmi na objektech hrazení bystřin a hrazení a stabilizace strží, na lesních cestách a souvisejících objektech</a:t>
            </a:r>
            <a:r>
              <a:rPr lang="cs-CZ" sz="1400" dirty="0" smtClean="0"/>
              <a:t>,</a:t>
            </a:r>
          </a:p>
          <a:p>
            <a:pPr marL="0" lvl="0" indent="0">
              <a:buNone/>
            </a:pPr>
            <a:endParaRPr lang="cs-CZ" sz="1400" dirty="0"/>
          </a:p>
          <a:p>
            <a:pPr lvl="0"/>
            <a:r>
              <a:rPr lang="cs-CZ" sz="1400" dirty="0"/>
              <a:t>projekční a průzkumné práce a inženýrská činnost během realizace projektu, maximálně však do výše 20 % výdajů, ze kterých je stanovena dotace</a:t>
            </a:r>
            <a:r>
              <a:rPr lang="cs-CZ" sz="1400" dirty="0" smtClean="0"/>
              <a:t>.</a:t>
            </a:r>
            <a:endParaRPr lang="cs-CZ" sz="1400" dirty="0"/>
          </a:p>
        </p:txBody>
      </p:sp>
      <p:pic>
        <p:nvPicPr>
          <p:cNvPr id="2050" name="Picture 2" descr="C:\Users\10002019\Desktop\Dušek_Morava\DSCN148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025641"/>
            <a:ext cx="3726414" cy="4968552"/>
          </a:xfrm>
          <a:prstGeom prst="rect">
            <a:avLst/>
          </a:prstGeom>
          <a:noFill/>
          <a:effectLst>
            <a:glow rad="127000">
              <a:schemeClr val="tx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67261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467544" y="44624"/>
            <a:ext cx="8229600" cy="1143000"/>
          </a:xfrm>
        </p:spPr>
        <p:txBody>
          <a:bodyPr>
            <a:normAutofit/>
          </a:bodyPr>
          <a:lstStyle/>
          <a:p>
            <a:pPr algn="ctr"/>
            <a:r>
              <a:rPr lang="cs-CZ" sz="2400" b="1" dirty="0" smtClean="0"/>
              <a:t>Operace 8.4.2</a:t>
            </a:r>
            <a:br>
              <a:rPr lang="cs-CZ" sz="2400" b="1" dirty="0" smtClean="0"/>
            </a:br>
            <a:r>
              <a:rPr lang="cs-CZ" sz="2400" b="1" dirty="0" smtClean="0"/>
              <a:t>Příjemce, výše dotace</a:t>
            </a:r>
            <a:endParaRPr lang="cs-CZ" sz="2400" b="1" dirty="0"/>
          </a:p>
        </p:txBody>
      </p:sp>
      <p:sp>
        <p:nvSpPr>
          <p:cNvPr id="230403" name="Rectangle 3"/>
          <p:cNvSpPr>
            <a:spLocks noGrp="1" noChangeArrowheads="1"/>
          </p:cNvSpPr>
          <p:nvPr>
            <p:ph idx="1"/>
          </p:nvPr>
        </p:nvSpPr>
        <p:spPr>
          <a:xfrm>
            <a:off x="467544" y="1124744"/>
            <a:ext cx="7704856" cy="1512168"/>
          </a:xfrm>
        </p:spPr>
        <p:txBody>
          <a:bodyPr>
            <a:normAutofit/>
          </a:bodyPr>
          <a:lstStyle/>
          <a:p>
            <a:pPr marL="0" lvl="0" indent="0" algn="just">
              <a:lnSpc>
                <a:spcPct val="80000"/>
              </a:lnSpc>
              <a:buNone/>
            </a:pPr>
            <a:endParaRPr lang="cs-CZ" sz="1400" dirty="0"/>
          </a:p>
          <a:p>
            <a:pPr lvl="0" algn="just">
              <a:lnSpc>
                <a:spcPct val="80000"/>
              </a:lnSpc>
              <a:buBlip>
                <a:blip r:embed="rId2"/>
              </a:buBlip>
            </a:pPr>
            <a:r>
              <a:rPr lang="cs-CZ" sz="1400" dirty="0"/>
              <a:t>příjemci: soukromí a veřejní vlastníci, nájemci a pachtýři lesa a jejich sdružení</a:t>
            </a:r>
          </a:p>
          <a:p>
            <a:pPr marL="0" indent="0" algn="just">
              <a:lnSpc>
                <a:spcPct val="80000"/>
              </a:lnSpc>
              <a:buNone/>
            </a:pPr>
            <a:endParaRPr lang="cs-CZ" sz="1400" dirty="0"/>
          </a:p>
          <a:p>
            <a:pPr algn="just">
              <a:lnSpc>
                <a:spcPct val="80000"/>
              </a:lnSpc>
              <a:buBlip>
                <a:blip r:embed="rId2"/>
              </a:buBlip>
            </a:pPr>
            <a:r>
              <a:rPr lang="cs-CZ" sz="1400" dirty="0"/>
              <a:t>míra podpory: </a:t>
            </a:r>
            <a:r>
              <a:rPr lang="cs-CZ" sz="1400" dirty="0" smtClean="0"/>
              <a:t>100</a:t>
            </a:r>
            <a:r>
              <a:rPr lang="cs-CZ" sz="1400" dirty="0"/>
              <a:t> % způsobilých </a:t>
            </a:r>
            <a:r>
              <a:rPr lang="cs-CZ" sz="1400" dirty="0" smtClean="0"/>
              <a:t>výdajů</a:t>
            </a:r>
          </a:p>
          <a:p>
            <a:pPr algn="just">
              <a:lnSpc>
                <a:spcPct val="80000"/>
              </a:lnSpc>
              <a:buBlip>
                <a:blip r:embed="rId2"/>
              </a:buBlip>
            </a:pPr>
            <a:endParaRPr lang="cs-CZ" sz="1400" dirty="0"/>
          </a:p>
          <a:p>
            <a:pPr algn="just">
              <a:lnSpc>
                <a:spcPct val="80000"/>
              </a:lnSpc>
              <a:buBlip>
                <a:blip r:embed="rId2"/>
              </a:buBlip>
            </a:pPr>
            <a:r>
              <a:rPr lang="cs-CZ" sz="1400" dirty="0"/>
              <a:t>výdaje na projekt: min. 100 tis. Kč, max. 5 mil. </a:t>
            </a:r>
            <a:r>
              <a:rPr lang="cs-CZ" sz="1400" dirty="0" smtClean="0"/>
              <a:t>Kč, max. 50 mil. Kč na jednoho příjemce, </a:t>
            </a:r>
            <a:r>
              <a:rPr lang="cs-CZ" sz="1400" dirty="0" err="1" smtClean="0"/>
              <a:t>celk</a:t>
            </a:r>
            <a:r>
              <a:rPr lang="cs-CZ" sz="1400" dirty="0" smtClean="0"/>
              <a:t>. alokace 70 mil. Kč</a:t>
            </a:r>
            <a:endParaRPr lang="cs-CZ" sz="1400" dirty="0"/>
          </a:p>
        </p:txBody>
      </p:sp>
      <p:pic>
        <p:nvPicPr>
          <p:cNvPr id="3074" name="Picture 2" descr="U:\14131\Lesnictví Don Pedro\Fotky lesa pro prezentace\KNM lesy města Písek (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2807549"/>
            <a:ext cx="5112568" cy="3834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85202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467544" y="44624"/>
            <a:ext cx="8229600" cy="1143000"/>
          </a:xfrm>
        </p:spPr>
        <p:txBody>
          <a:bodyPr>
            <a:normAutofit/>
          </a:bodyPr>
          <a:lstStyle/>
          <a:p>
            <a:pPr algn="ctr"/>
            <a:r>
              <a:rPr lang="cs-CZ" sz="2400" b="1" dirty="0" smtClean="0"/>
              <a:t>Operace 8.4.2</a:t>
            </a:r>
            <a:br>
              <a:rPr lang="cs-CZ" sz="2400" b="1" dirty="0" smtClean="0"/>
            </a:br>
            <a:r>
              <a:rPr lang="cs-CZ" sz="2400" b="1" dirty="0" smtClean="0"/>
              <a:t>Realizace v rámci PUPFL</a:t>
            </a:r>
            <a:endParaRPr lang="cs-CZ" sz="2400" b="1" dirty="0"/>
          </a:p>
        </p:txBody>
      </p:sp>
      <p:sp>
        <p:nvSpPr>
          <p:cNvPr id="230403" name="Rectangle 3"/>
          <p:cNvSpPr>
            <a:spLocks noGrp="1" noChangeArrowheads="1"/>
          </p:cNvSpPr>
          <p:nvPr>
            <p:ph idx="1"/>
          </p:nvPr>
        </p:nvSpPr>
        <p:spPr>
          <a:xfrm>
            <a:off x="467544" y="1268760"/>
            <a:ext cx="4464496" cy="4752528"/>
          </a:xfrm>
        </p:spPr>
        <p:txBody>
          <a:bodyPr>
            <a:normAutofit lnSpcReduction="10000"/>
          </a:bodyPr>
          <a:lstStyle/>
          <a:p>
            <a:pPr lvl="0" algn="just">
              <a:lnSpc>
                <a:spcPct val="80000"/>
              </a:lnSpc>
              <a:buBlip>
                <a:blip r:embed="rId2"/>
              </a:buBlip>
            </a:pPr>
            <a:r>
              <a:rPr lang="cs-CZ" sz="1800" dirty="0"/>
              <a:t>P</a:t>
            </a:r>
            <a:r>
              <a:rPr lang="cs-CZ" sz="1800" dirty="0" smtClean="0"/>
              <a:t>rojekt </a:t>
            </a:r>
            <a:r>
              <a:rPr lang="cs-CZ" sz="1800" dirty="0"/>
              <a:t>lze realizovat na PUPFL na území celé </a:t>
            </a:r>
            <a:r>
              <a:rPr lang="cs-CZ" sz="1800" dirty="0" smtClean="0"/>
              <a:t>ČR </a:t>
            </a:r>
            <a:r>
              <a:rPr lang="cs-CZ" sz="1800" dirty="0"/>
              <a:t>mimo území hl. </a:t>
            </a:r>
            <a:r>
              <a:rPr lang="cs-CZ" sz="1800" dirty="0"/>
              <a:t>města Prahy a vodní toky, popř. jejich části a vodní útvary, které se nacházejí v rámci PUPFL. </a:t>
            </a:r>
          </a:p>
          <a:p>
            <a:r>
              <a:rPr lang="cs-CZ" sz="1800" dirty="0"/>
              <a:t>Pokud je projekt realizován pouze na PUPFL, pak je tato podmínka plněna. Projekt se může částečně nacházet i mimo pozemky PUPFL, ale pouze za předpokladu, že obvod projektu/realizovaného opatření alespoň na 50% délky k PUPFL přímo přiléhá. Stavební úřad může požadovat, aby bylo místo realizace projektu vyjmuto z PUPFL a mělo jiný druh pozemku odpovídající povaze stavby - uvedené nebude považováno za porušení podmínky</a:t>
            </a:r>
            <a:r>
              <a:rPr lang="cs-CZ" sz="1800" dirty="0" smtClean="0"/>
              <a:t>.</a:t>
            </a:r>
            <a:endParaRPr lang="cs-CZ" sz="1800" dirty="0"/>
          </a:p>
        </p:txBody>
      </p:sp>
      <p:pic>
        <p:nvPicPr>
          <p:cNvPr id="1026" name="Picture 2" descr="C:\Users\10002019\Desktop\Dušek_Morava\DSCN14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1340768"/>
            <a:ext cx="3435846" cy="4581128"/>
          </a:xfrm>
          <a:prstGeom prst="rect">
            <a:avLst/>
          </a:prstGeom>
          <a:noFill/>
          <a:effectLst>
            <a:glow rad="127000">
              <a:schemeClr val="tx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6883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467544" y="44624"/>
            <a:ext cx="8229600" cy="1143000"/>
          </a:xfrm>
        </p:spPr>
        <p:txBody>
          <a:bodyPr>
            <a:normAutofit/>
          </a:bodyPr>
          <a:lstStyle/>
          <a:p>
            <a:pPr algn="ctr"/>
            <a:r>
              <a:rPr lang="cs-CZ" sz="2400" b="1" dirty="0" smtClean="0"/>
              <a:t>Operace 8.4.2</a:t>
            </a:r>
            <a:br>
              <a:rPr lang="cs-CZ" sz="2400" b="1" dirty="0" smtClean="0"/>
            </a:br>
            <a:r>
              <a:rPr lang="cs-CZ" sz="2400" dirty="0" smtClean="0"/>
              <a:t>Další k</a:t>
            </a:r>
            <a:r>
              <a:rPr lang="cs-CZ" sz="2400" b="1" dirty="0" smtClean="0"/>
              <a:t>ritéria přijatelnosti</a:t>
            </a:r>
            <a:endParaRPr lang="cs-CZ" sz="2400" b="1" dirty="0"/>
          </a:p>
        </p:txBody>
      </p:sp>
      <p:sp>
        <p:nvSpPr>
          <p:cNvPr id="230403" name="Rectangle 3"/>
          <p:cNvSpPr>
            <a:spLocks noGrp="1" noChangeArrowheads="1"/>
          </p:cNvSpPr>
          <p:nvPr>
            <p:ph idx="1"/>
          </p:nvPr>
        </p:nvSpPr>
        <p:spPr>
          <a:xfrm>
            <a:off x="467544" y="1268760"/>
            <a:ext cx="8229600" cy="4752528"/>
          </a:xfrm>
        </p:spPr>
        <p:txBody>
          <a:bodyPr>
            <a:normAutofit/>
          </a:bodyPr>
          <a:lstStyle/>
          <a:p>
            <a:pPr algn="just">
              <a:lnSpc>
                <a:spcPct val="80000"/>
              </a:lnSpc>
              <a:buBlip>
                <a:blip r:embed="rId2"/>
              </a:buBlip>
            </a:pPr>
            <a:r>
              <a:rPr lang="cs-CZ" sz="1400" dirty="0" smtClean="0"/>
              <a:t>Podpora </a:t>
            </a:r>
            <a:r>
              <a:rPr lang="cs-CZ" sz="1400" dirty="0"/>
              <a:t>je podmíněna kladným zhodnocením projektu s vyhodnocením aspektů účelnosti, potřebnosti, efektivnosti, hospodárnosti a proveditelnosti; C</a:t>
            </a:r>
            <a:r>
              <a:rPr lang="cs-CZ" sz="1400" dirty="0" smtClean="0"/>
              <a:t>.</a:t>
            </a:r>
          </a:p>
          <a:p>
            <a:pPr marL="0" indent="0" algn="just">
              <a:lnSpc>
                <a:spcPct val="80000"/>
              </a:lnSpc>
              <a:buNone/>
            </a:pPr>
            <a:endParaRPr lang="cs-CZ" sz="1400" dirty="0" smtClean="0"/>
          </a:p>
          <a:p>
            <a:pPr lvl="0" algn="just">
              <a:lnSpc>
                <a:spcPct val="80000"/>
              </a:lnSpc>
              <a:buBlip>
                <a:blip r:embed="rId2"/>
              </a:buBlip>
            </a:pPr>
            <a:r>
              <a:rPr lang="cs-CZ" sz="1400" dirty="0"/>
              <a:t>Nesmí se jednat o výdaje realizované v rámci opatření hrazení bystřin prováděných z rozhodnutí orgánů státní správy lesů ve veřejném zájmu podle § 35 zákona č. </a:t>
            </a:r>
            <a:r>
              <a:rPr lang="cs-CZ" sz="1400" dirty="0"/>
              <a:t>289/1995 Sb., o lesích; C</a:t>
            </a:r>
            <a:r>
              <a:rPr lang="cs-CZ" sz="1400" dirty="0" smtClean="0"/>
              <a:t>.</a:t>
            </a:r>
          </a:p>
          <a:p>
            <a:pPr marL="0" lvl="0" indent="0" algn="just">
              <a:lnSpc>
                <a:spcPct val="80000"/>
              </a:lnSpc>
              <a:buNone/>
            </a:pPr>
            <a:endParaRPr lang="cs-CZ" sz="1400" dirty="0"/>
          </a:p>
          <a:p>
            <a:pPr lvl="0" algn="just">
              <a:lnSpc>
                <a:spcPct val="80000"/>
              </a:lnSpc>
              <a:buBlip>
                <a:blip r:embed="rId2"/>
              </a:buBlip>
            </a:pPr>
            <a:r>
              <a:rPr lang="cs-CZ" sz="1400" dirty="0"/>
              <a:t>Výdaje pod kódy 003 nejsou realizovány na území, které je uvedeno v Registru svahových nestabilit evidovaných Českou geologickou službou; C</a:t>
            </a:r>
            <a:r>
              <a:rPr lang="cs-CZ" sz="1400" dirty="0" smtClean="0"/>
              <a:t>.</a:t>
            </a:r>
          </a:p>
          <a:p>
            <a:pPr marL="0" lvl="0" indent="0" algn="just">
              <a:lnSpc>
                <a:spcPct val="80000"/>
              </a:lnSpc>
              <a:buNone/>
            </a:pPr>
            <a:endParaRPr lang="cs-CZ" sz="1400" dirty="0"/>
          </a:p>
          <a:p>
            <a:pPr lvl="0" algn="just">
              <a:lnSpc>
                <a:spcPct val="80000"/>
              </a:lnSpc>
              <a:buBlip>
                <a:blip r:embed="rId2"/>
              </a:buBlip>
            </a:pPr>
            <a:r>
              <a:rPr lang="cs-CZ" sz="1400" dirty="0"/>
              <a:t>PUPFL, v rámci kterých se nachází předmět projektu, jsou zařízeny platným lesním hospodářským plánem nebo platnou lesní hospodářskou osnovou; C</a:t>
            </a:r>
            <a:r>
              <a:rPr lang="cs-CZ" sz="1400" dirty="0" smtClean="0"/>
              <a:t>.</a:t>
            </a:r>
          </a:p>
          <a:p>
            <a:pPr marL="0" lvl="0" indent="0" algn="just">
              <a:lnSpc>
                <a:spcPct val="80000"/>
              </a:lnSpc>
              <a:buNone/>
            </a:pPr>
            <a:endParaRPr lang="cs-CZ" sz="1400" dirty="0"/>
          </a:p>
          <a:p>
            <a:pPr lvl="0" algn="just">
              <a:lnSpc>
                <a:spcPct val="80000"/>
              </a:lnSpc>
              <a:buBlip>
                <a:blip r:embed="rId2"/>
              </a:buBlip>
            </a:pPr>
            <a:r>
              <a:rPr lang="cs-CZ" sz="1400" dirty="0"/>
              <a:t>Žadatel doloží potvrzení vodoprávního úřadu o výskytu povodně v místě realizace projektu, které nesmí být starší 3 let od data podání Žádosti o dotaci; C</a:t>
            </a:r>
            <a:r>
              <a:rPr lang="cs-CZ" sz="1400" dirty="0" smtClean="0"/>
              <a:t>.</a:t>
            </a:r>
          </a:p>
          <a:p>
            <a:pPr marL="0" lvl="0" indent="0" algn="just">
              <a:lnSpc>
                <a:spcPct val="80000"/>
              </a:lnSpc>
              <a:buNone/>
            </a:pPr>
            <a:endParaRPr lang="cs-CZ" sz="1400" dirty="0"/>
          </a:p>
          <a:p>
            <a:pPr lvl="0" algn="just">
              <a:lnSpc>
                <a:spcPct val="80000"/>
              </a:lnSpc>
              <a:buBlip>
                <a:blip r:embed="rId2"/>
              </a:buBlip>
            </a:pPr>
            <a:r>
              <a:rPr lang="cs-CZ" sz="1400" dirty="0"/>
              <a:t>Žadatel doloží standardizované stanovisko Ústavu pro hospodářskou úpravu lesů (dále jen „ÚHÚL“) podle přílohy č. 5 těchto Pravidel – potvrzující skutečnost, že povodňová situace zapříčinila zničení nejméně 20 % příslušného lesního potenciálu. </a:t>
            </a:r>
            <a:r>
              <a:rPr lang="cs-CZ" sz="1400" dirty="0"/>
              <a:t>Předmětem posuzovaní povodňových škod budou vodní toky a příčné a podélné objekty na nich, lesní cesty, strže a sesuvy; C</a:t>
            </a:r>
            <a:r>
              <a:rPr lang="cs-CZ" sz="1400" dirty="0" smtClean="0"/>
              <a:t>.</a:t>
            </a:r>
          </a:p>
          <a:p>
            <a:pPr marL="0" lvl="0" indent="0" algn="just">
              <a:lnSpc>
                <a:spcPct val="80000"/>
              </a:lnSpc>
              <a:buNone/>
            </a:pPr>
            <a:endParaRPr lang="cs-CZ" sz="1400" dirty="0"/>
          </a:p>
          <a:p>
            <a:pPr lvl="0" algn="just">
              <a:lnSpc>
                <a:spcPct val="80000"/>
              </a:lnSpc>
              <a:buBlip>
                <a:blip r:embed="rId2"/>
              </a:buBlip>
            </a:pPr>
            <a:r>
              <a:rPr lang="cs-CZ" sz="1400" dirty="0"/>
              <a:t>Žadatel doloží souhlasné stanovisko Ministerstva životního prostředí (dále jen „MŽP“) podle přílohy č. 3 těchto Pravidel; C.</a:t>
            </a:r>
          </a:p>
          <a:p>
            <a:pPr algn="just">
              <a:lnSpc>
                <a:spcPct val="80000"/>
              </a:lnSpc>
              <a:buBlip>
                <a:blip r:embed="rId2"/>
              </a:buBlip>
            </a:pPr>
            <a:endParaRPr lang="cs-CZ" sz="1400" dirty="0"/>
          </a:p>
        </p:txBody>
      </p:sp>
    </p:spTree>
    <p:extLst>
      <p:ext uri="{BB962C8B-B14F-4D97-AF65-F5344CB8AC3E}">
        <p14:creationId xmlns:p14="http://schemas.microsoft.com/office/powerpoint/2010/main" val="57657385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467544" y="2243"/>
            <a:ext cx="8229600" cy="1143000"/>
          </a:xfrm>
        </p:spPr>
        <p:txBody>
          <a:bodyPr>
            <a:normAutofit/>
          </a:bodyPr>
          <a:lstStyle/>
          <a:p>
            <a:pPr algn="ctr"/>
            <a:r>
              <a:rPr lang="cs-CZ" sz="2400" b="1" dirty="0" smtClean="0"/>
              <a:t>Operace 8.4.2</a:t>
            </a:r>
            <a:br>
              <a:rPr lang="cs-CZ" sz="2400" b="1" dirty="0" smtClean="0"/>
            </a:br>
            <a:r>
              <a:rPr lang="cs-CZ" sz="2400" b="1" dirty="0" smtClean="0"/>
              <a:t>Preferenční kritéria</a:t>
            </a:r>
            <a:endParaRPr lang="cs-CZ" sz="2400" b="1" dirty="0"/>
          </a:p>
        </p:txBody>
      </p:sp>
      <p:graphicFrame>
        <p:nvGraphicFramePr>
          <p:cNvPr id="4" name="Tabulka 3"/>
          <p:cNvGraphicFramePr>
            <a:graphicFrameLocks noGrp="1"/>
          </p:cNvGraphicFramePr>
          <p:nvPr>
            <p:extLst>
              <p:ext uri="{D42A27DB-BD31-4B8C-83A1-F6EECF244321}">
                <p14:modId xmlns:p14="http://schemas.microsoft.com/office/powerpoint/2010/main" val="1949625781"/>
              </p:ext>
            </p:extLst>
          </p:nvPr>
        </p:nvGraphicFramePr>
        <p:xfrm>
          <a:off x="467544" y="1340768"/>
          <a:ext cx="8020820" cy="4591615"/>
        </p:xfrm>
        <a:graphic>
          <a:graphicData uri="http://schemas.openxmlformats.org/drawingml/2006/table">
            <a:tbl>
              <a:tblPr/>
              <a:tblGrid>
                <a:gridCol w="1142183"/>
                <a:gridCol w="5338538"/>
                <a:gridCol w="1540099"/>
              </a:tblGrid>
              <a:tr h="849201">
                <a:tc>
                  <a:txBody>
                    <a:bodyPr/>
                    <a:lstStyle/>
                    <a:p>
                      <a:pPr algn="ctr">
                        <a:spcAft>
                          <a:spcPts val="0"/>
                        </a:spcAft>
                      </a:pPr>
                      <a:r>
                        <a:rPr lang="cs-CZ" sz="16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Pořadí</a:t>
                      </a: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chemeClr val="accent3"/>
                    </a:solidFill>
                  </a:tcPr>
                </a:tc>
                <a:tc>
                  <a:txBody>
                    <a:bodyPr/>
                    <a:lstStyle/>
                    <a:p>
                      <a:pPr algn="ctr">
                        <a:spcAft>
                          <a:spcPts val="0"/>
                        </a:spcAft>
                      </a:pPr>
                      <a:r>
                        <a:rPr lang="cs-CZ" sz="16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Kritérium</a:t>
                      </a: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chemeClr val="accent3"/>
                    </a:solidFill>
                  </a:tcPr>
                </a:tc>
                <a:tc>
                  <a:txBody>
                    <a:bodyPr/>
                    <a:lstStyle/>
                    <a:p>
                      <a:pPr algn="ctr">
                        <a:spcAft>
                          <a:spcPts val="0"/>
                        </a:spcAft>
                      </a:pPr>
                      <a:r>
                        <a:rPr lang="cs-CZ" sz="16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Možný bodový zisk</a:t>
                      </a: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chemeClr val="accent3"/>
                    </a:solidFill>
                  </a:tcPr>
                </a:tc>
              </a:tr>
              <a:tr h="590959">
                <a:tc>
                  <a:txBody>
                    <a:bodyPr/>
                    <a:lstStyle/>
                    <a:p>
                      <a:pPr algn="ctr">
                        <a:spcAft>
                          <a:spcPts val="0"/>
                        </a:spcAft>
                      </a:pPr>
                      <a:r>
                        <a:rPr lang="cs-CZ" sz="1200" b="1" dirty="0">
                          <a:effectLst/>
                          <a:latin typeface="Arial" panose="020B0604020202020204" pitchFamily="34" charset="0"/>
                          <a:cs typeface="Arial" panose="020B0604020202020204" pitchFamily="34" charset="0"/>
                        </a:rPr>
                        <a:t>1.</a:t>
                      </a:r>
                      <a:endParaRPr lang="cs-CZ" sz="1200" b="1" dirty="0">
                        <a:effectLst/>
                        <a:latin typeface="Arial" panose="020B0604020202020204" pitchFamily="34" charset="0"/>
                        <a:ea typeface="Calibri"/>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7D1"/>
                    </a:solidFill>
                  </a:tcPr>
                </a:tc>
                <a:tc gridSpan="2">
                  <a:txBody>
                    <a:bodyPr/>
                    <a:lstStyle/>
                    <a:p>
                      <a:pPr algn="l">
                        <a:spcAft>
                          <a:spcPts val="0"/>
                        </a:spcAft>
                      </a:pPr>
                      <a:r>
                        <a:rPr lang="cs-CZ" sz="1200" b="1" dirty="0">
                          <a:effectLst/>
                          <a:latin typeface="Arial" panose="020B0604020202020204" pitchFamily="34" charset="0"/>
                          <a:cs typeface="Arial" panose="020B0604020202020204" pitchFamily="34" charset="0"/>
                        </a:rPr>
                        <a:t>Převažující kategorie lesa</a:t>
                      </a:r>
                      <a:endParaRPr lang="cs-CZ" sz="1200" b="1" dirty="0">
                        <a:effectLst/>
                        <a:latin typeface="Arial" panose="020B0604020202020204" pitchFamily="34" charset="0"/>
                        <a:ea typeface="Calibri"/>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7D1"/>
                    </a:solidFill>
                  </a:tcPr>
                </a:tc>
                <a:tc hMerge="1">
                  <a:txBody>
                    <a:bodyPr/>
                    <a:lstStyle/>
                    <a:p>
                      <a:endParaRPr lang="cs-CZ"/>
                    </a:p>
                  </a:txBody>
                  <a:tcP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CCB"/>
                    </a:solidFill>
                  </a:tcPr>
                </a:tc>
              </a:tr>
              <a:tr h="337683">
                <a:tc>
                  <a:txBody>
                    <a:bodyPr/>
                    <a:lstStyle/>
                    <a:p>
                      <a:pPr algn="ctr">
                        <a:spcAft>
                          <a:spcPts val="0"/>
                        </a:spcAft>
                      </a:pPr>
                      <a:r>
                        <a:rPr lang="cs-CZ" sz="1200" dirty="0" smtClean="0">
                          <a:effectLst/>
                          <a:latin typeface="Arial" panose="020B0604020202020204" pitchFamily="34" charset="0"/>
                          <a:cs typeface="Arial" panose="020B0604020202020204" pitchFamily="34" charset="0"/>
                        </a:rPr>
                        <a:t>1.1.</a:t>
                      </a:r>
                      <a:endParaRPr lang="cs-CZ" sz="1200" dirty="0">
                        <a:effectLst/>
                        <a:latin typeface="Arial" panose="020B0604020202020204" pitchFamily="34" charset="0"/>
                        <a:ea typeface="Calibri"/>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a:spcAft>
                          <a:spcPts val="0"/>
                        </a:spcAft>
                      </a:pPr>
                      <a:r>
                        <a:rPr lang="cs-CZ" sz="1200" dirty="0">
                          <a:effectLst/>
                          <a:latin typeface="Arial" panose="020B0604020202020204" pitchFamily="34" charset="0"/>
                          <a:cs typeface="Arial" panose="020B0604020202020204" pitchFamily="34" charset="0"/>
                        </a:rPr>
                        <a:t>Lesy hospodářské a vybrané kategorie lesů zvl. určení (tj. lesy v nichž jiný důležitý veřejný zájem vyžaduje odlišný způsob hospodaření a uznané obory a samostatné bažantnice</a:t>
                      </a:r>
                      <a:r>
                        <a:rPr lang="cs-CZ" sz="1200" dirty="0" smtClean="0">
                          <a:effectLst/>
                          <a:latin typeface="Arial" panose="020B0604020202020204" pitchFamily="34" charset="0"/>
                          <a:cs typeface="Arial" panose="020B0604020202020204" pitchFamily="34" charset="0"/>
                        </a:rPr>
                        <a:t>)</a:t>
                      </a:r>
                      <a:endParaRPr lang="cs-CZ" sz="1200" dirty="0">
                        <a:effectLst/>
                        <a:latin typeface="Arial" panose="020B0604020202020204" pitchFamily="34" charset="0"/>
                        <a:ea typeface="Calibri"/>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algn="ctr">
                        <a:spcAft>
                          <a:spcPts val="0"/>
                        </a:spcAft>
                      </a:pPr>
                      <a:r>
                        <a:rPr lang="cs-CZ" sz="1200" dirty="0">
                          <a:effectLst/>
                          <a:latin typeface="Arial" panose="020B0604020202020204" pitchFamily="34" charset="0"/>
                          <a:cs typeface="Arial" panose="020B0604020202020204" pitchFamily="34" charset="0"/>
                        </a:rPr>
                        <a:t>20</a:t>
                      </a:r>
                      <a:endParaRPr lang="cs-CZ" sz="1200" dirty="0">
                        <a:effectLst/>
                        <a:latin typeface="Arial" panose="020B0604020202020204" pitchFamily="34" charset="0"/>
                        <a:ea typeface="Calibri"/>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3EA"/>
                    </a:solidFill>
                  </a:tcPr>
                </a:tc>
              </a:tr>
              <a:tr h="337683">
                <a:tc>
                  <a:txBody>
                    <a:bodyPr/>
                    <a:lstStyle/>
                    <a:p>
                      <a:pPr algn="ctr">
                        <a:spcAft>
                          <a:spcPts val="0"/>
                        </a:spcAft>
                      </a:pPr>
                      <a:r>
                        <a:rPr lang="cs-CZ" sz="1200" dirty="0" smtClean="0">
                          <a:effectLst/>
                          <a:latin typeface="Arial" panose="020B0604020202020204" pitchFamily="34" charset="0"/>
                          <a:cs typeface="Arial" panose="020B0604020202020204" pitchFamily="34" charset="0"/>
                        </a:rPr>
                        <a:t>1.2.</a:t>
                      </a:r>
                      <a:endParaRPr lang="cs-CZ" sz="1200" dirty="0">
                        <a:effectLst/>
                        <a:latin typeface="Arial" panose="020B0604020202020204" pitchFamily="34" charset="0"/>
                        <a:ea typeface="Calibri"/>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7D1"/>
                    </a:solidFill>
                  </a:tcPr>
                </a:tc>
                <a:tc>
                  <a:txBody>
                    <a:bodyPr/>
                    <a:lstStyle/>
                    <a:p>
                      <a:pPr>
                        <a:spcAft>
                          <a:spcPts val="0"/>
                        </a:spcAft>
                      </a:pPr>
                      <a:r>
                        <a:rPr lang="cs-CZ" sz="1200" dirty="0">
                          <a:effectLst/>
                          <a:latin typeface="Arial" panose="020B0604020202020204" pitchFamily="34" charset="0"/>
                          <a:cs typeface="Arial" panose="020B0604020202020204" pitchFamily="34" charset="0"/>
                        </a:rPr>
                        <a:t>Lesy zvláštního určení (mimo vybrané kategorie)</a:t>
                      </a:r>
                      <a:endParaRPr lang="cs-CZ" sz="1200" dirty="0">
                        <a:effectLst/>
                        <a:latin typeface="Arial" panose="020B0604020202020204" pitchFamily="34" charset="0"/>
                        <a:ea typeface="Calibri"/>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7D1"/>
                    </a:solidFill>
                  </a:tcPr>
                </a:tc>
                <a:tc>
                  <a:txBody>
                    <a:bodyPr/>
                    <a:lstStyle/>
                    <a:p>
                      <a:pPr algn="ctr">
                        <a:spcAft>
                          <a:spcPts val="0"/>
                        </a:spcAft>
                      </a:pPr>
                      <a:r>
                        <a:rPr lang="cs-CZ" sz="1200" dirty="0">
                          <a:effectLst/>
                          <a:latin typeface="Arial" panose="020B0604020202020204" pitchFamily="34" charset="0"/>
                          <a:cs typeface="Arial" panose="020B0604020202020204" pitchFamily="34" charset="0"/>
                        </a:rPr>
                        <a:t>35</a:t>
                      </a:r>
                      <a:endParaRPr lang="cs-CZ" sz="1200" dirty="0">
                        <a:effectLst/>
                        <a:latin typeface="Arial" panose="020B0604020202020204" pitchFamily="34" charset="0"/>
                        <a:ea typeface="Calibri"/>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7D1"/>
                    </a:solidFill>
                  </a:tcPr>
                </a:tc>
              </a:tr>
              <a:tr h="337683">
                <a:tc>
                  <a:txBody>
                    <a:bodyPr/>
                    <a:lstStyle/>
                    <a:p>
                      <a:pPr algn="ctr">
                        <a:spcAft>
                          <a:spcPts val="0"/>
                        </a:spcAft>
                      </a:pPr>
                      <a:r>
                        <a:rPr lang="cs-CZ" sz="1200" dirty="0" smtClean="0">
                          <a:effectLst/>
                          <a:latin typeface="Arial" panose="020B0604020202020204" pitchFamily="34" charset="0"/>
                          <a:cs typeface="Arial" panose="020B0604020202020204" pitchFamily="34" charset="0"/>
                        </a:rPr>
                        <a:t>1.3.</a:t>
                      </a:r>
                      <a:endParaRPr lang="cs-CZ" sz="1200" dirty="0">
                        <a:effectLst/>
                        <a:latin typeface="Arial" panose="020B0604020202020204" pitchFamily="34" charset="0"/>
                        <a:ea typeface="Calibri"/>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a:spcAft>
                          <a:spcPts val="0"/>
                        </a:spcAft>
                      </a:pPr>
                      <a:r>
                        <a:rPr lang="cs-CZ" sz="1200" dirty="0">
                          <a:effectLst/>
                          <a:latin typeface="Arial" panose="020B0604020202020204" pitchFamily="34" charset="0"/>
                          <a:cs typeface="Arial" panose="020B0604020202020204" pitchFamily="34" charset="0"/>
                        </a:rPr>
                        <a:t>Lesy ochranné</a:t>
                      </a:r>
                      <a:endParaRPr lang="cs-CZ" sz="1200" dirty="0">
                        <a:effectLst/>
                        <a:latin typeface="Arial" panose="020B0604020202020204" pitchFamily="34" charset="0"/>
                        <a:ea typeface="Calibri"/>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algn="ctr">
                        <a:spcAft>
                          <a:spcPts val="0"/>
                        </a:spcAft>
                      </a:pPr>
                      <a:r>
                        <a:rPr lang="cs-CZ" sz="1200" dirty="0">
                          <a:effectLst/>
                          <a:latin typeface="Arial" panose="020B0604020202020204" pitchFamily="34" charset="0"/>
                          <a:cs typeface="Arial" panose="020B0604020202020204" pitchFamily="34" charset="0"/>
                        </a:rPr>
                        <a:t>50</a:t>
                      </a:r>
                      <a:endParaRPr lang="cs-CZ" sz="1200" dirty="0">
                        <a:effectLst/>
                        <a:latin typeface="Arial" panose="020B0604020202020204" pitchFamily="34" charset="0"/>
                        <a:ea typeface="Calibri"/>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3EA"/>
                    </a:solidFill>
                  </a:tcPr>
                </a:tc>
              </a:tr>
              <a:tr h="337683">
                <a:tc>
                  <a:txBody>
                    <a:bodyPr/>
                    <a:lstStyle/>
                    <a:p>
                      <a:pPr algn="ctr">
                        <a:spcAft>
                          <a:spcPts val="0"/>
                        </a:spcAft>
                      </a:pPr>
                      <a:r>
                        <a:rPr lang="cs-CZ" sz="1200" b="1" dirty="0">
                          <a:effectLst/>
                          <a:latin typeface="Arial" panose="020B0604020202020204" pitchFamily="34" charset="0"/>
                          <a:cs typeface="Arial" panose="020B0604020202020204" pitchFamily="34" charset="0"/>
                        </a:rPr>
                        <a:t>2.</a:t>
                      </a:r>
                      <a:endParaRPr lang="cs-CZ" sz="1200" b="1" dirty="0">
                        <a:effectLst/>
                        <a:latin typeface="Arial" panose="020B0604020202020204" pitchFamily="34" charset="0"/>
                        <a:ea typeface="Calibri"/>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7D1"/>
                    </a:solidFill>
                  </a:tcPr>
                </a:tc>
                <a:tc>
                  <a:txBody>
                    <a:bodyPr/>
                    <a:lstStyle/>
                    <a:p>
                      <a:pPr>
                        <a:spcAft>
                          <a:spcPts val="0"/>
                        </a:spcAft>
                      </a:pPr>
                      <a:r>
                        <a:rPr lang="cs-CZ" sz="1200" b="1" dirty="0">
                          <a:effectLst/>
                          <a:latin typeface="Arial" panose="020B0604020202020204" pitchFamily="34" charset="0"/>
                          <a:cs typeface="Arial" panose="020B0604020202020204" pitchFamily="34" charset="0"/>
                        </a:rPr>
                        <a:t>Riziková povodí IV. </a:t>
                      </a:r>
                      <a:r>
                        <a:rPr lang="cs-CZ" sz="1200" b="1" dirty="0" smtClean="0">
                          <a:effectLst/>
                          <a:latin typeface="Arial" panose="020B0604020202020204" pitchFamily="34" charset="0"/>
                          <a:cs typeface="Arial" panose="020B0604020202020204" pitchFamily="34" charset="0"/>
                        </a:rPr>
                        <a:t>řádu z pohledu možného výskytu přívalových srážek</a:t>
                      </a:r>
                      <a:endParaRPr lang="cs-CZ" sz="1200" b="1" dirty="0">
                        <a:effectLst/>
                        <a:latin typeface="Arial" panose="020B0604020202020204" pitchFamily="34" charset="0"/>
                        <a:ea typeface="Calibri"/>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7D1"/>
                    </a:solidFill>
                  </a:tcPr>
                </a:tc>
                <a:tc>
                  <a:txBody>
                    <a:bodyPr/>
                    <a:lstStyle/>
                    <a:p>
                      <a:pPr algn="ctr">
                        <a:spcAft>
                          <a:spcPts val="0"/>
                        </a:spcAft>
                      </a:pPr>
                      <a:r>
                        <a:rPr lang="cs-CZ" sz="1200" b="0" dirty="0">
                          <a:effectLst/>
                          <a:latin typeface="Arial" panose="020B0604020202020204" pitchFamily="34" charset="0"/>
                          <a:cs typeface="Arial" panose="020B0604020202020204" pitchFamily="34" charset="0"/>
                        </a:rPr>
                        <a:t>30</a:t>
                      </a:r>
                      <a:endParaRPr lang="cs-CZ" sz="1200" b="0" dirty="0">
                        <a:effectLst/>
                        <a:latin typeface="Arial" panose="020B0604020202020204" pitchFamily="34" charset="0"/>
                        <a:ea typeface="Calibri"/>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7D1"/>
                    </a:solidFill>
                  </a:tcPr>
                </a:tc>
              </a:tr>
              <a:tr h="337683">
                <a:tc>
                  <a:txBody>
                    <a:bodyPr/>
                    <a:lstStyle/>
                    <a:p>
                      <a:pPr algn="ctr">
                        <a:spcAft>
                          <a:spcPts val="0"/>
                        </a:spcAft>
                      </a:pPr>
                      <a:r>
                        <a:rPr lang="cs-CZ" sz="1200" b="1" dirty="0">
                          <a:effectLst/>
                          <a:latin typeface="Arial" panose="020B0604020202020204" pitchFamily="34" charset="0"/>
                          <a:cs typeface="Arial" panose="020B0604020202020204" pitchFamily="34" charset="0"/>
                        </a:rPr>
                        <a:t>3.</a:t>
                      </a:r>
                      <a:endParaRPr lang="cs-CZ" sz="1200" b="1" dirty="0">
                        <a:effectLst/>
                        <a:latin typeface="Arial" panose="020B0604020202020204" pitchFamily="34" charset="0"/>
                        <a:ea typeface="Calibri"/>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a:spcAft>
                          <a:spcPts val="0"/>
                        </a:spcAft>
                      </a:pPr>
                      <a:r>
                        <a:rPr lang="cs-CZ" sz="1200" b="1" dirty="0">
                          <a:effectLst/>
                          <a:latin typeface="Arial" panose="020B0604020202020204" pitchFamily="34" charset="0"/>
                          <a:cs typeface="Arial" panose="020B0604020202020204" pitchFamily="34" charset="0"/>
                        </a:rPr>
                        <a:t>Typ žadatele</a:t>
                      </a:r>
                      <a:endParaRPr lang="cs-CZ" sz="1200" b="1" dirty="0">
                        <a:effectLst/>
                        <a:latin typeface="Arial" panose="020B0604020202020204" pitchFamily="34" charset="0"/>
                        <a:ea typeface="Calibri"/>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algn="ctr">
                        <a:spcAft>
                          <a:spcPts val="0"/>
                        </a:spcAft>
                      </a:pPr>
                      <a:r>
                        <a:rPr lang="cs-CZ" sz="1200" b="1" dirty="0">
                          <a:effectLst/>
                          <a:latin typeface="Arial" panose="020B0604020202020204" pitchFamily="34" charset="0"/>
                          <a:cs typeface="Arial" panose="020B0604020202020204" pitchFamily="34" charset="0"/>
                        </a:rPr>
                        <a:t> </a:t>
                      </a:r>
                      <a:endParaRPr lang="cs-CZ" sz="1200" b="1" dirty="0">
                        <a:effectLst/>
                        <a:latin typeface="Arial" panose="020B0604020202020204" pitchFamily="34" charset="0"/>
                        <a:ea typeface="Calibri"/>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3EA"/>
                    </a:solidFill>
                  </a:tcPr>
                </a:tc>
              </a:tr>
              <a:tr h="337683">
                <a:tc>
                  <a:txBody>
                    <a:bodyPr/>
                    <a:lstStyle/>
                    <a:p>
                      <a:pPr algn="ctr">
                        <a:spcAft>
                          <a:spcPts val="0"/>
                        </a:spcAft>
                      </a:pPr>
                      <a:r>
                        <a:rPr lang="cs-CZ" sz="1200" dirty="0" smtClean="0">
                          <a:effectLst/>
                          <a:latin typeface="Arial" panose="020B0604020202020204" pitchFamily="34" charset="0"/>
                          <a:cs typeface="Arial" panose="020B0604020202020204" pitchFamily="34" charset="0"/>
                        </a:rPr>
                        <a:t>3.1.</a:t>
                      </a:r>
                      <a:endParaRPr lang="cs-CZ" sz="1200" dirty="0">
                        <a:effectLst/>
                        <a:latin typeface="Arial" panose="020B0604020202020204" pitchFamily="34" charset="0"/>
                        <a:ea typeface="Calibri"/>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7D1"/>
                    </a:solidFill>
                  </a:tcPr>
                </a:tc>
                <a:tc>
                  <a:txBody>
                    <a:bodyPr/>
                    <a:lstStyle/>
                    <a:p>
                      <a:pPr>
                        <a:spcAft>
                          <a:spcPts val="0"/>
                        </a:spcAft>
                      </a:pPr>
                      <a:r>
                        <a:rPr lang="cs-CZ" sz="1200" dirty="0">
                          <a:effectLst/>
                          <a:latin typeface="Arial" panose="020B0604020202020204" pitchFamily="34" charset="0"/>
                          <a:cs typeface="Arial" panose="020B0604020202020204" pitchFamily="34" charset="0"/>
                        </a:rPr>
                        <a:t>Soukromý vlastník, nájemce nebo pachtýř lesního pozemku, spolek vlastníků, nájemců nebo pachtýřů lesních pozemků, vysoké školy a školy zřízené kraji, popř. subjekty, jejichž kapitál drží nejméně z 50 % jeden z těchto subjektů.</a:t>
                      </a:r>
                      <a:endParaRPr lang="cs-CZ" sz="1200" dirty="0">
                        <a:effectLst/>
                        <a:latin typeface="Arial" panose="020B0604020202020204" pitchFamily="34" charset="0"/>
                        <a:ea typeface="Calibri"/>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7D1"/>
                    </a:solidFill>
                  </a:tcPr>
                </a:tc>
                <a:tc>
                  <a:txBody>
                    <a:bodyPr/>
                    <a:lstStyle/>
                    <a:p>
                      <a:pPr algn="ctr">
                        <a:spcAft>
                          <a:spcPts val="0"/>
                        </a:spcAft>
                      </a:pPr>
                      <a:r>
                        <a:rPr lang="cs-CZ" sz="1200" dirty="0">
                          <a:effectLst/>
                          <a:latin typeface="Arial" panose="020B0604020202020204" pitchFamily="34" charset="0"/>
                          <a:cs typeface="Arial" panose="020B0604020202020204" pitchFamily="34" charset="0"/>
                        </a:rPr>
                        <a:t>1</a:t>
                      </a:r>
                      <a:r>
                        <a:rPr lang="cs-CZ" sz="1200" dirty="0" smtClean="0">
                          <a:effectLst/>
                          <a:latin typeface="Arial" panose="020B0604020202020204" pitchFamily="34" charset="0"/>
                          <a:cs typeface="Arial" panose="020B0604020202020204" pitchFamily="34" charset="0"/>
                        </a:rPr>
                        <a:t>0</a:t>
                      </a:r>
                      <a:endParaRPr lang="cs-CZ" sz="1200" dirty="0">
                        <a:effectLst/>
                        <a:latin typeface="Arial" panose="020B0604020202020204" pitchFamily="34" charset="0"/>
                        <a:ea typeface="Calibri"/>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7D1"/>
                    </a:solidFill>
                  </a:tcPr>
                </a:tc>
              </a:tr>
              <a:tr h="337683">
                <a:tc>
                  <a:txBody>
                    <a:bodyPr/>
                    <a:lstStyle/>
                    <a:p>
                      <a:pPr algn="ctr">
                        <a:spcAft>
                          <a:spcPts val="0"/>
                        </a:spcAft>
                      </a:pPr>
                      <a:r>
                        <a:rPr lang="cs-CZ" sz="1200" dirty="0" smtClean="0">
                          <a:effectLst/>
                          <a:latin typeface="Arial" panose="020B0604020202020204" pitchFamily="34" charset="0"/>
                          <a:cs typeface="Arial" panose="020B0604020202020204" pitchFamily="34" charset="0"/>
                        </a:rPr>
                        <a:t>3.2.</a:t>
                      </a:r>
                      <a:endParaRPr lang="cs-CZ" sz="1200" dirty="0">
                        <a:effectLst/>
                        <a:latin typeface="Arial" panose="020B0604020202020204" pitchFamily="34" charset="0"/>
                        <a:ea typeface="Calibri"/>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a:spcAft>
                          <a:spcPts val="0"/>
                        </a:spcAft>
                      </a:pPr>
                      <a:r>
                        <a:rPr lang="cs-CZ" sz="1200" dirty="0">
                          <a:effectLst/>
                          <a:latin typeface="Arial" panose="020B0604020202020204" pitchFamily="34" charset="0"/>
                          <a:cs typeface="Arial" panose="020B0604020202020204" pitchFamily="34" charset="0"/>
                        </a:rPr>
                        <a:t>Obec nebo jejich spolek, popř. subjekty, jejichž kapitál drží nejméně z 50 </a:t>
                      </a:r>
                      <a:r>
                        <a:rPr lang="en-US" sz="1200" dirty="0">
                          <a:effectLst/>
                          <a:latin typeface="Arial" panose="020B0604020202020204" pitchFamily="34" charset="0"/>
                          <a:cs typeface="Arial" panose="020B0604020202020204" pitchFamily="34" charset="0"/>
                        </a:rPr>
                        <a:t>%</a:t>
                      </a:r>
                      <a:r>
                        <a:rPr lang="cs-CZ" sz="1200" dirty="0">
                          <a:effectLst/>
                          <a:latin typeface="Arial" panose="020B0604020202020204" pitchFamily="34" charset="0"/>
                          <a:cs typeface="Arial" panose="020B0604020202020204" pitchFamily="34" charset="0"/>
                        </a:rPr>
                        <a:t> obec nebo jejich spolek.</a:t>
                      </a:r>
                      <a:endParaRPr lang="cs-CZ" sz="1200" dirty="0">
                        <a:effectLst/>
                        <a:latin typeface="Arial" panose="020B0604020202020204" pitchFamily="34" charset="0"/>
                        <a:ea typeface="Calibri"/>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p>
                      <a:pPr algn="ctr">
                        <a:spcAft>
                          <a:spcPts val="0"/>
                        </a:spcAft>
                      </a:pPr>
                      <a:r>
                        <a:rPr lang="cs-CZ" sz="1200" dirty="0" smtClean="0">
                          <a:effectLst/>
                          <a:latin typeface="Arial" panose="020B0604020202020204" pitchFamily="34" charset="0"/>
                          <a:cs typeface="Arial" panose="020B0604020202020204" pitchFamily="34" charset="0"/>
                        </a:rPr>
                        <a:t>5</a:t>
                      </a:r>
                      <a:endParaRPr lang="cs-CZ" sz="1200" dirty="0">
                        <a:effectLst/>
                        <a:latin typeface="Arial" panose="020B0604020202020204" pitchFamily="34" charset="0"/>
                        <a:ea typeface="Calibri"/>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FF3EA"/>
                    </a:solidFill>
                  </a:tcPr>
                </a:tc>
              </a:tr>
              <a:tr h="337683">
                <a:tc>
                  <a:txBody>
                    <a:bodyPr/>
                    <a:lstStyle/>
                    <a:p>
                      <a:pPr marL="0" algn="ctr" defTabSz="914400" rtl="0" eaLnBrk="1" latinLnBrk="0" hangingPunct="1">
                        <a:spcAft>
                          <a:spcPts val="0"/>
                        </a:spcAft>
                      </a:pPr>
                      <a:r>
                        <a:rPr lang="cs-CZ" sz="1200" b="1" kern="1200" dirty="0" smtClean="0">
                          <a:solidFill>
                            <a:schemeClr val="dk1"/>
                          </a:solidFill>
                          <a:effectLst/>
                          <a:latin typeface="Arial" panose="020B0604020202020204" pitchFamily="34" charset="0"/>
                          <a:ea typeface="+mn-ea"/>
                          <a:cs typeface="Arial" panose="020B0604020202020204" pitchFamily="34" charset="0"/>
                        </a:rPr>
                        <a:t>4.  </a:t>
                      </a:r>
                      <a:endParaRPr lang="cs-CZ" sz="1200" b="1" kern="1200" dirty="0">
                        <a:solidFill>
                          <a:schemeClr val="dk1"/>
                        </a:solidFill>
                        <a:effectLst/>
                        <a:latin typeface="Arial" panose="020B0604020202020204" pitchFamily="34" charset="0"/>
                        <a:ea typeface="+mn-ea"/>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7D1"/>
                    </a:solidFill>
                  </a:tcPr>
                </a:tc>
                <a:tc>
                  <a:txBody>
                    <a:bodyPr/>
                    <a:lstStyle/>
                    <a:p>
                      <a:pPr marL="0" algn="l" defTabSz="914400" rtl="0" eaLnBrk="1" latinLnBrk="0" hangingPunct="1">
                        <a:spcAft>
                          <a:spcPts val="0"/>
                        </a:spcAft>
                      </a:pPr>
                      <a:r>
                        <a:rPr lang="cs-CZ" sz="1200" b="1" kern="1200" dirty="0" smtClean="0">
                          <a:solidFill>
                            <a:schemeClr val="dk1"/>
                          </a:solidFill>
                          <a:effectLst/>
                          <a:latin typeface="Arial" panose="020B0604020202020204" pitchFamily="34" charset="0"/>
                          <a:ea typeface="+mn-ea"/>
                          <a:cs typeface="Arial" panose="020B0604020202020204" pitchFamily="34" charset="0"/>
                        </a:rPr>
                        <a:t>Žadatel předložil v daném kole jednu žádost</a:t>
                      </a:r>
                      <a:endParaRPr lang="cs-CZ" sz="1200" b="1" kern="1200" dirty="0">
                        <a:solidFill>
                          <a:schemeClr val="dk1"/>
                        </a:solidFill>
                        <a:effectLst/>
                        <a:latin typeface="Arial" panose="020B0604020202020204" pitchFamily="34" charset="0"/>
                        <a:ea typeface="+mn-ea"/>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7D1"/>
                    </a:solidFill>
                  </a:tcPr>
                </a:tc>
                <a:tc>
                  <a:txBody>
                    <a:bodyPr/>
                    <a:lstStyle/>
                    <a:p>
                      <a:pPr marL="0" algn="ctr" defTabSz="914400" rtl="0" eaLnBrk="1" latinLnBrk="0" hangingPunct="1">
                        <a:spcAft>
                          <a:spcPts val="0"/>
                        </a:spcAft>
                      </a:pPr>
                      <a:r>
                        <a:rPr lang="cs-CZ" sz="1200" b="0" kern="1200" dirty="0" smtClean="0">
                          <a:solidFill>
                            <a:schemeClr val="dk1"/>
                          </a:solidFill>
                          <a:effectLst/>
                          <a:latin typeface="Arial" panose="020B0604020202020204" pitchFamily="34" charset="0"/>
                          <a:ea typeface="+mn-ea"/>
                          <a:cs typeface="Arial" panose="020B0604020202020204" pitchFamily="34" charset="0"/>
                        </a:rPr>
                        <a:t>10</a:t>
                      </a:r>
                      <a:endParaRPr lang="cs-CZ" sz="1200" b="0" kern="1200" dirty="0">
                        <a:solidFill>
                          <a:schemeClr val="dk1"/>
                        </a:solidFill>
                        <a:effectLst/>
                        <a:latin typeface="Arial" panose="020B0604020202020204" pitchFamily="34" charset="0"/>
                        <a:ea typeface="+mn-ea"/>
                        <a:cs typeface="Arial" panose="020B0604020202020204" pitchFamily="34" charset="0"/>
                      </a:endParaRPr>
                    </a:p>
                  </a:txBody>
                  <a:tcPr marL="44450" marR="44450" marT="0" marB="0" anchor="ctr">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DEE7D1"/>
                    </a:solidFill>
                  </a:tcPr>
                </a:tc>
              </a:tr>
            </a:tbl>
          </a:graphicData>
        </a:graphic>
      </p:graphicFrame>
    </p:spTree>
    <p:extLst>
      <p:ext uri="{BB962C8B-B14F-4D97-AF65-F5344CB8AC3E}">
        <p14:creationId xmlns:p14="http://schemas.microsoft.com/office/powerpoint/2010/main" val="302758946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116632"/>
            <a:ext cx="7920880" cy="1080120"/>
          </a:xfrm>
        </p:spPr>
        <p:txBody>
          <a:bodyPr>
            <a:normAutofit/>
          </a:bodyPr>
          <a:lstStyle/>
          <a:p>
            <a:pPr algn="ctr"/>
            <a:r>
              <a:rPr lang="cs-CZ" sz="2400" dirty="0" smtClean="0"/>
              <a:t>Operace 8.4.2</a:t>
            </a:r>
            <a:br>
              <a:rPr lang="cs-CZ" sz="2400" dirty="0" smtClean="0"/>
            </a:br>
            <a:r>
              <a:rPr lang="cs-CZ" sz="2400" dirty="0" smtClean="0"/>
              <a:t>Přehled čerpání</a:t>
            </a:r>
            <a:endParaRPr lang="cs-CZ" sz="2400" dirty="0"/>
          </a:p>
        </p:txBody>
      </p:sp>
      <p:graphicFrame>
        <p:nvGraphicFramePr>
          <p:cNvPr id="6" name="Tabulka 5"/>
          <p:cNvGraphicFramePr>
            <a:graphicFrameLocks noGrp="1"/>
          </p:cNvGraphicFramePr>
          <p:nvPr>
            <p:extLst>
              <p:ext uri="{D42A27DB-BD31-4B8C-83A1-F6EECF244321}">
                <p14:modId xmlns:p14="http://schemas.microsoft.com/office/powerpoint/2010/main" val="3077706237"/>
              </p:ext>
            </p:extLst>
          </p:nvPr>
        </p:nvGraphicFramePr>
        <p:xfrm>
          <a:off x="683568" y="1916832"/>
          <a:ext cx="7848872" cy="1935289"/>
        </p:xfrm>
        <a:graphic>
          <a:graphicData uri="http://schemas.openxmlformats.org/drawingml/2006/table">
            <a:tbl>
              <a:tblPr firstRow="1" bandRow="1">
                <a:tableStyleId>{F5AB1C69-6EDB-4FF4-983F-18BD219EF322}</a:tableStyleId>
              </a:tblPr>
              <a:tblGrid>
                <a:gridCol w="673165"/>
                <a:gridCol w="896609"/>
                <a:gridCol w="1644526"/>
                <a:gridCol w="897014"/>
                <a:gridCol w="1719277"/>
                <a:gridCol w="2018281"/>
              </a:tblGrid>
              <a:tr h="789876">
                <a:tc rowSpan="2">
                  <a:txBody>
                    <a:bodyPr/>
                    <a:lstStyle/>
                    <a:p>
                      <a:pPr algn="ctr"/>
                      <a:r>
                        <a:rPr lang="cs-CZ" sz="1800" dirty="0" smtClean="0">
                          <a:latin typeface="Arial" panose="020B0604020202020204" pitchFamily="34" charset="0"/>
                          <a:cs typeface="Arial" panose="020B0604020202020204" pitchFamily="34" charset="0"/>
                        </a:rPr>
                        <a:t>kolo</a:t>
                      </a:r>
                      <a:endParaRPr lang="cs-CZ" sz="1800" dirty="0">
                        <a:latin typeface="Arial" panose="020B0604020202020204" pitchFamily="34" charset="0"/>
                        <a:cs typeface="Arial" panose="020B0604020202020204" pitchFamily="34" charset="0"/>
                      </a:endParaRPr>
                    </a:p>
                  </a:txBody>
                  <a:tcPr marL="91454" marR="91454" marT="45740" marB="45740" anchor="ctr"/>
                </a:tc>
                <a:tc gridSpan="2">
                  <a:txBody>
                    <a:bodyPr/>
                    <a:lstStyle/>
                    <a:p>
                      <a:pPr algn="ctr"/>
                      <a:r>
                        <a:rPr lang="cs-CZ" sz="1800" dirty="0" smtClean="0">
                          <a:latin typeface="Arial" panose="020B0604020202020204" pitchFamily="34" charset="0"/>
                          <a:cs typeface="Arial" panose="020B0604020202020204" pitchFamily="34" charset="0"/>
                        </a:rPr>
                        <a:t>zaregistrované</a:t>
                      </a:r>
                      <a:endParaRPr lang="cs-CZ" sz="1800" dirty="0">
                        <a:latin typeface="Arial" panose="020B0604020202020204" pitchFamily="34" charset="0"/>
                        <a:cs typeface="Arial" panose="020B0604020202020204" pitchFamily="34" charset="0"/>
                      </a:endParaRPr>
                    </a:p>
                  </a:txBody>
                  <a:tcPr marL="91454" marR="91454" marT="45740" marB="45740" anchor="ctr"/>
                </a:tc>
                <a:tc hMerge="1">
                  <a:txBody>
                    <a:bodyPr/>
                    <a:lstStyle/>
                    <a:p>
                      <a:pPr algn="ctr"/>
                      <a:endParaRPr lang="cs-CZ" sz="1600" dirty="0">
                        <a:latin typeface="Arial" panose="020B0604020202020204" pitchFamily="34" charset="0"/>
                        <a:cs typeface="Arial" panose="020B0604020202020204" pitchFamily="34" charset="0"/>
                      </a:endParaRPr>
                    </a:p>
                  </a:txBody>
                  <a:tcPr marL="91454" marR="91454" marT="45740" marB="45740" anchor="ctr"/>
                </a:tc>
                <a:tc gridSpan="2">
                  <a:txBody>
                    <a:bodyPr/>
                    <a:lstStyle/>
                    <a:p>
                      <a:pPr algn="ctr"/>
                      <a:r>
                        <a:rPr lang="cs-CZ" sz="1800" dirty="0" smtClean="0">
                          <a:latin typeface="Arial" panose="020B0604020202020204" pitchFamily="34" charset="0"/>
                          <a:cs typeface="Arial" panose="020B0604020202020204" pitchFamily="34" charset="0"/>
                        </a:rPr>
                        <a:t>doporučené</a:t>
                      </a:r>
                      <a:endParaRPr lang="cs-CZ" sz="1800" dirty="0">
                        <a:latin typeface="Arial" panose="020B0604020202020204" pitchFamily="34" charset="0"/>
                        <a:cs typeface="Arial" panose="020B0604020202020204" pitchFamily="34" charset="0"/>
                      </a:endParaRPr>
                    </a:p>
                  </a:txBody>
                  <a:tcPr marL="91454" marR="91454" marT="45740" marB="45740" anchor="ctr"/>
                </a:tc>
                <a:tc hMerge="1">
                  <a:txBody>
                    <a:bodyPr/>
                    <a:lstStyle/>
                    <a:p>
                      <a:pPr algn="ctr"/>
                      <a:endParaRPr lang="cs-CZ" sz="1600" dirty="0">
                        <a:latin typeface="Arial" panose="020B0604020202020204" pitchFamily="34" charset="0"/>
                        <a:cs typeface="Arial" panose="020B0604020202020204" pitchFamily="34" charset="0"/>
                      </a:endParaRPr>
                    </a:p>
                  </a:txBody>
                  <a:tcPr marL="91454" marR="91454" marT="45740" marB="45740" anchor="ctr"/>
                </a:tc>
                <a:tc rowSpan="2">
                  <a:txBody>
                    <a:bodyPr/>
                    <a:lstStyle/>
                    <a:p>
                      <a:pPr algn="ctr"/>
                      <a:r>
                        <a:rPr lang="cs-CZ" sz="1800" dirty="0" smtClean="0">
                          <a:latin typeface="Arial" panose="020B0604020202020204" pitchFamily="34" charset="0"/>
                          <a:cs typeface="Arial" panose="020B0604020202020204" pitchFamily="34" charset="0"/>
                        </a:rPr>
                        <a:t>celková alokace</a:t>
                      </a:r>
                      <a:endParaRPr lang="cs-CZ" sz="1800" dirty="0">
                        <a:latin typeface="Arial" panose="020B0604020202020204" pitchFamily="34" charset="0"/>
                        <a:cs typeface="Arial" panose="020B0604020202020204" pitchFamily="34" charset="0"/>
                      </a:endParaRPr>
                    </a:p>
                  </a:txBody>
                  <a:tcPr marL="91454" marR="91454" marT="45740" marB="45740" anchor="ctr"/>
                </a:tc>
              </a:tr>
              <a:tr h="459777">
                <a:tc vMerge="1">
                  <a:txBody>
                    <a:bodyPr/>
                    <a:lstStyle/>
                    <a:p>
                      <a:pPr marL="0" algn="ctr" defTabSz="914400" rtl="0" eaLnBrk="1" latinLnBrk="0" hangingPunct="1"/>
                      <a:endParaRPr lang="cs-CZ" sz="1600" b="1" kern="1200" dirty="0">
                        <a:solidFill>
                          <a:schemeClr val="lt1"/>
                        </a:solidFill>
                        <a:latin typeface="Arial" panose="020B0604020202020204" pitchFamily="34" charset="0"/>
                        <a:ea typeface="+mn-ea"/>
                        <a:cs typeface="Arial" panose="020B0604020202020204" pitchFamily="34" charset="0"/>
                      </a:endParaRPr>
                    </a:p>
                  </a:txBody>
                  <a:tcPr marL="91454" marR="91454" marT="45740" marB="45740" anchor="ctr">
                    <a:solidFill>
                      <a:schemeClr val="accent3"/>
                    </a:solidFill>
                  </a:tcPr>
                </a:tc>
                <a:tc>
                  <a:txBody>
                    <a:bodyPr/>
                    <a:lstStyle/>
                    <a:p>
                      <a:pPr marL="0" algn="ctr" defTabSz="914400" rtl="0" eaLnBrk="1" latinLnBrk="0" hangingPunct="1"/>
                      <a:r>
                        <a:rPr lang="cs-CZ" sz="1800" b="1" kern="1200" dirty="0" smtClean="0">
                          <a:solidFill>
                            <a:schemeClr val="lt1"/>
                          </a:solidFill>
                          <a:latin typeface="Arial" panose="020B0604020202020204" pitchFamily="34" charset="0"/>
                          <a:ea typeface="+mn-ea"/>
                          <a:cs typeface="Arial" panose="020B0604020202020204" pitchFamily="34" charset="0"/>
                        </a:rPr>
                        <a:t>počet</a:t>
                      </a:r>
                      <a:endParaRPr lang="cs-CZ" sz="1800" b="1" kern="1200" dirty="0">
                        <a:solidFill>
                          <a:schemeClr val="lt1"/>
                        </a:solidFill>
                        <a:latin typeface="Arial" panose="020B0604020202020204" pitchFamily="34" charset="0"/>
                        <a:ea typeface="+mn-ea"/>
                        <a:cs typeface="Arial" panose="020B0604020202020204" pitchFamily="34" charset="0"/>
                      </a:endParaRPr>
                    </a:p>
                  </a:txBody>
                  <a:tcPr marL="91454" marR="91454" marT="45740" marB="45740" anchor="ctr">
                    <a:solidFill>
                      <a:schemeClr val="accent3"/>
                    </a:solidFill>
                  </a:tcPr>
                </a:tc>
                <a:tc>
                  <a:txBody>
                    <a:bodyPr/>
                    <a:lstStyle/>
                    <a:p>
                      <a:pPr marL="0" algn="ctr" defTabSz="914400" rtl="0" eaLnBrk="1" latinLnBrk="0" hangingPunct="1"/>
                      <a:r>
                        <a:rPr lang="cs-CZ" sz="1800" b="1" kern="1200" dirty="0" smtClean="0">
                          <a:solidFill>
                            <a:schemeClr val="lt1"/>
                          </a:solidFill>
                          <a:latin typeface="Arial" panose="020B0604020202020204" pitchFamily="34" charset="0"/>
                          <a:ea typeface="+mn-ea"/>
                          <a:cs typeface="Arial" panose="020B0604020202020204" pitchFamily="34" charset="0"/>
                        </a:rPr>
                        <a:t>částka dotace</a:t>
                      </a:r>
                      <a:endParaRPr lang="cs-CZ" sz="1800" b="1" kern="1200" dirty="0">
                        <a:solidFill>
                          <a:schemeClr val="lt1"/>
                        </a:solidFill>
                        <a:latin typeface="Arial" panose="020B0604020202020204" pitchFamily="34" charset="0"/>
                        <a:ea typeface="+mn-ea"/>
                        <a:cs typeface="Arial" panose="020B0604020202020204" pitchFamily="34" charset="0"/>
                      </a:endParaRPr>
                    </a:p>
                  </a:txBody>
                  <a:tcPr marL="91454" marR="91454" marT="45740" marB="45740" anchor="ctr">
                    <a:solidFill>
                      <a:schemeClr val="accent3"/>
                    </a:solidFill>
                  </a:tcPr>
                </a:tc>
                <a:tc>
                  <a:txBody>
                    <a:bodyPr/>
                    <a:lstStyle/>
                    <a:p>
                      <a:pPr marL="0" algn="ctr" defTabSz="914400" rtl="0" eaLnBrk="1" latinLnBrk="0" hangingPunct="1"/>
                      <a:r>
                        <a:rPr lang="cs-CZ" sz="1800" b="1" kern="1200" dirty="0" smtClean="0">
                          <a:solidFill>
                            <a:schemeClr val="lt1"/>
                          </a:solidFill>
                          <a:latin typeface="Arial" panose="020B0604020202020204" pitchFamily="34" charset="0"/>
                          <a:ea typeface="+mn-ea"/>
                          <a:cs typeface="Arial" panose="020B0604020202020204" pitchFamily="34" charset="0"/>
                        </a:rPr>
                        <a:t>počet</a:t>
                      </a:r>
                      <a:endParaRPr lang="cs-CZ" sz="1800" b="1" kern="1200" dirty="0">
                        <a:solidFill>
                          <a:schemeClr val="lt1"/>
                        </a:solidFill>
                        <a:latin typeface="Arial" panose="020B0604020202020204" pitchFamily="34" charset="0"/>
                        <a:ea typeface="+mn-ea"/>
                        <a:cs typeface="Arial" panose="020B0604020202020204" pitchFamily="34" charset="0"/>
                      </a:endParaRPr>
                    </a:p>
                  </a:txBody>
                  <a:tcPr marL="91454" marR="91454" marT="45740" marB="45740" anchor="ctr">
                    <a:solidFill>
                      <a:schemeClr val="accent3"/>
                    </a:solidFill>
                  </a:tcPr>
                </a:tc>
                <a:tc>
                  <a:txBody>
                    <a:bodyPr/>
                    <a:lstStyle/>
                    <a:p>
                      <a:pPr marL="0" algn="ctr" defTabSz="914400" rtl="0" eaLnBrk="1" latinLnBrk="0" hangingPunct="1"/>
                      <a:r>
                        <a:rPr lang="cs-CZ" sz="1800" b="1" kern="1200" dirty="0" smtClean="0">
                          <a:solidFill>
                            <a:schemeClr val="lt1"/>
                          </a:solidFill>
                          <a:latin typeface="Arial" panose="020B0604020202020204" pitchFamily="34" charset="0"/>
                          <a:ea typeface="+mn-ea"/>
                          <a:cs typeface="Arial" panose="020B0604020202020204" pitchFamily="34" charset="0"/>
                        </a:rPr>
                        <a:t>částka dotace</a:t>
                      </a:r>
                      <a:endParaRPr lang="cs-CZ" sz="1800" b="1" kern="1200" dirty="0">
                        <a:solidFill>
                          <a:schemeClr val="lt1"/>
                        </a:solidFill>
                        <a:latin typeface="Arial" panose="020B0604020202020204" pitchFamily="34" charset="0"/>
                        <a:ea typeface="+mn-ea"/>
                        <a:cs typeface="Arial" panose="020B0604020202020204" pitchFamily="34" charset="0"/>
                      </a:endParaRPr>
                    </a:p>
                  </a:txBody>
                  <a:tcPr marL="91454" marR="91454" marT="45740" marB="45740" anchor="ctr">
                    <a:solidFill>
                      <a:schemeClr val="accent3"/>
                    </a:solidFill>
                  </a:tcPr>
                </a:tc>
                <a:tc vMerge="1">
                  <a:txBody>
                    <a:bodyPr/>
                    <a:lstStyle/>
                    <a:p>
                      <a:pPr marL="0" algn="ctr" defTabSz="914400" rtl="0" eaLnBrk="1" latinLnBrk="0" hangingPunct="1"/>
                      <a:endParaRPr lang="cs-CZ" sz="1600" b="1" kern="1200" dirty="0">
                        <a:solidFill>
                          <a:schemeClr val="lt1"/>
                        </a:solidFill>
                        <a:latin typeface="Arial" panose="020B0604020202020204" pitchFamily="34" charset="0"/>
                        <a:ea typeface="+mn-ea"/>
                        <a:cs typeface="Arial" panose="020B0604020202020204" pitchFamily="34" charset="0"/>
                      </a:endParaRPr>
                    </a:p>
                  </a:txBody>
                  <a:tcPr marL="91454" marR="91454" marT="45740" marB="45740" anchor="ctr">
                    <a:solidFill>
                      <a:schemeClr val="accent3"/>
                    </a:solidFill>
                  </a:tcPr>
                </a:tc>
              </a:tr>
              <a:tr h="505293">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Verdana" panose="020B060403050404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Verdana" panose="020B060403050404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Verdana" panose="020B0604030504040204" pitchFamily="34" charset="0"/>
                          <a:ea typeface="Microsoft YaHei" panose="020B0503020204020204" pitchFamily="34" charset="-122"/>
                        </a:defRPr>
                      </a:lvl9pPr>
                    </a:lstStyle>
                    <a:p>
                      <a:pPr marL="0" marR="0" lvl="0" indent="0" algn="ctr" defTabSz="449263" rtl="0" eaLnBrk="1" fontAlgn="base" latinLnBrk="0" hangingPunct="1">
                        <a:lnSpc>
                          <a:spcPct val="101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cs-CZ" altLang="en-US" sz="1800" b="0" i="0" u="none" strike="noStrike" cap="none" normalizeH="0" baseline="0" dirty="0" smtClean="0">
                          <a:ln>
                            <a:noFill/>
                          </a:ln>
                          <a:solidFill>
                            <a:schemeClr val="tx1"/>
                          </a:solidFill>
                          <a:effectLst/>
                          <a:latin typeface="Arial" panose="020B0604020202020204" pitchFamily="34" charset="0"/>
                          <a:ea typeface="Microsoft YaHei" panose="020B0503020204020204" pitchFamily="34" charset="-122"/>
                          <a:cs typeface="Arial" panose="020B0604020202020204" pitchFamily="34" charset="0"/>
                        </a:rPr>
                        <a:t>2.</a:t>
                      </a:r>
                    </a:p>
                  </a:txBody>
                  <a:tcPr marL="91422" marR="91422" marT="45732" marB="45732" anchor="ctr" horzOverflow="overflow">
                    <a:lnB w="12700" cmpd="sng">
                      <a:noFill/>
                    </a:lnB>
                  </a:tcPr>
                </a:tc>
                <a:tc>
                  <a:txBody>
                    <a:bodyPr/>
                    <a:lstStyle/>
                    <a:p>
                      <a:pPr algn="r" fontAlgn="b"/>
                      <a:r>
                        <a:rPr lang="cs-CZ" sz="1800" b="1" u="none" strike="noStrike" dirty="0" smtClean="0">
                          <a:effectLst/>
                          <a:latin typeface="Arial" panose="020B0604020202020204" pitchFamily="34" charset="0"/>
                          <a:cs typeface="Arial" panose="020B0604020202020204" pitchFamily="34" charset="0"/>
                        </a:rPr>
                        <a:t>7</a:t>
                      </a:r>
                      <a:endParaRPr lang="cs-CZ"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B w="12700" cmpd="sng">
                      <a:noFill/>
                    </a:lnB>
                    <a:solidFill>
                      <a:srgbClr val="EFF3EA"/>
                    </a:solidFill>
                  </a:tcPr>
                </a:tc>
                <a:tc>
                  <a:txBody>
                    <a:bodyPr/>
                    <a:lstStyle/>
                    <a:p>
                      <a:pPr algn="r" fontAlgn="b"/>
                      <a:r>
                        <a:rPr lang="cs-CZ" sz="1800" u="none" strike="noStrike" dirty="0" smtClean="0">
                          <a:effectLst/>
                          <a:latin typeface="Arial" panose="020B0604020202020204" pitchFamily="34" charset="0"/>
                          <a:cs typeface="Arial" panose="020B0604020202020204" pitchFamily="34" charset="0"/>
                        </a:rPr>
                        <a:t>21,4</a:t>
                      </a:r>
                      <a:r>
                        <a:rPr lang="cs-CZ" sz="1800" u="none" strike="noStrike" baseline="0" dirty="0" smtClean="0">
                          <a:effectLst/>
                          <a:latin typeface="Arial" panose="020B0604020202020204" pitchFamily="34" charset="0"/>
                          <a:cs typeface="Arial" panose="020B0604020202020204" pitchFamily="34" charset="0"/>
                        </a:rPr>
                        <a:t> mil. Kč</a:t>
                      </a:r>
                      <a:endParaRPr lang="cs-CZ"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B w="12700" cmpd="sng">
                      <a:noFill/>
                    </a:lnB>
                    <a:solidFill>
                      <a:srgbClr val="EFF3EA"/>
                    </a:solidFill>
                  </a:tcPr>
                </a:tc>
                <a:tc>
                  <a:txBody>
                    <a:bodyPr/>
                    <a:lstStyle/>
                    <a:p>
                      <a:pPr algn="r" fontAlgn="b"/>
                      <a:r>
                        <a:rPr lang="cs-CZ" sz="1800" b="1" u="none" strike="noStrike" dirty="0" smtClean="0">
                          <a:effectLst/>
                          <a:latin typeface="Arial" panose="020B0604020202020204" pitchFamily="34" charset="0"/>
                          <a:cs typeface="Arial" panose="020B0604020202020204" pitchFamily="34" charset="0"/>
                        </a:rPr>
                        <a:t>5</a:t>
                      </a:r>
                      <a:endParaRPr lang="cs-CZ"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b"/>
                      <a:r>
                        <a:rPr lang="cs-CZ" sz="1800" u="none" strike="noStrike" dirty="0" smtClean="0">
                          <a:effectLst/>
                          <a:latin typeface="Arial" panose="020B0604020202020204" pitchFamily="34" charset="0"/>
                          <a:cs typeface="Arial" panose="020B0604020202020204" pitchFamily="34" charset="0"/>
                        </a:rPr>
                        <a:t>15 mil. Kč</a:t>
                      </a:r>
                      <a:endParaRPr lang="cs-CZ"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800" b="0" i="0" u="none" strike="noStrike" dirty="0" smtClean="0">
                          <a:solidFill>
                            <a:srgbClr val="000000"/>
                          </a:solidFill>
                          <a:effectLst/>
                          <a:latin typeface="Arial" panose="020B0604020202020204" pitchFamily="34" charset="0"/>
                          <a:cs typeface="Arial" panose="020B0604020202020204" pitchFamily="34" charset="0"/>
                        </a:rPr>
                        <a:t>70 mil.</a:t>
                      </a:r>
                      <a:r>
                        <a:rPr lang="cs-CZ" sz="1800" b="0" i="0" u="none" strike="noStrike" baseline="0" dirty="0" smtClean="0">
                          <a:solidFill>
                            <a:srgbClr val="000000"/>
                          </a:solidFill>
                          <a:effectLst/>
                          <a:latin typeface="Arial" panose="020B0604020202020204" pitchFamily="34" charset="0"/>
                          <a:cs typeface="Arial" panose="020B0604020202020204" pitchFamily="34" charset="0"/>
                        </a:rPr>
                        <a:t> Kč</a:t>
                      </a:r>
                      <a:endParaRPr lang="cs-CZ" sz="1800" b="0" i="0" u="none" strike="noStrike" dirty="0" smtClean="0">
                        <a:solidFill>
                          <a:srgbClr val="000000"/>
                        </a:solidFill>
                        <a:effectLst/>
                        <a:latin typeface="Arial" panose="020B0604020202020204" pitchFamily="34" charset="0"/>
                        <a:cs typeface="Arial" panose="020B0604020202020204" pitchFamily="34" charset="0"/>
                      </a:endParaRPr>
                    </a:p>
                  </a:txBody>
                  <a:tcPr marL="44450" marR="44450" marT="0" marB="0" anchor="ctr"/>
                </a:tc>
              </a:tr>
            </a:tbl>
          </a:graphicData>
        </a:graphic>
      </p:graphicFrame>
      <p:sp>
        <p:nvSpPr>
          <p:cNvPr id="7" name="TextovéPole 6"/>
          <p:cNvSpPr txBox="1"/>
          <p:nvPr/>
        </p:nvSpPr>
        <p:spPr>
          <a:xfrm>
            <a:off x="827584" y="4221088"/>
            <a:ext cx="2376264" cy="369332"/>
          </a:xfrm>
          <a:prstGeom prst="rect">
            <a:avLst/>
          </a:prstGeom>
          <a:noFill/>
        </p:spPr>
        <p:txBody>
          <a:bodyPr wrap="square" rtlCol="0">
            <a:spAutoFit/>
          </a:bodyPr>
          <a:lstStyle/>
          <a:p>
            <a:r>
              <a:rPr lang="cs-CZ" dirty="0" smtClean="0"/>
              <a:t>Stav ke dni 1. 3. 2017</a:t>
            </a:r>
            <a:endParaRPr lang="cs-CZ" dirty="0"/>
          </a:p>
        </p:txBody>
      </p:sp>
    </p:spTree>
    <p:extLst>
      <p:ext uri="{BB962C8B-B14F-4D97-AF65-F5344CB8AC3E}">
        <p14:creationId xmlns:p14="http://schemas.microsoft.com/office/powerpoint/2010/main" val="24818176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47864" y="5544300"/>
            <a:ext cx="5349280" cy="1143000"/>
          </a:xfrm>
        </p:spPr>
        <p:txBody>
          <a:bodyPr>
            <a:normAutofit/>
          </a:bodyPr>
          <a:lstStyle/>
          <a:p>
            <a:r>
              <a:rPr lang="cs-CZ" sz="1800" dirty="0">
                <a:solidFill>
                  <a:schemeClr val="tx1"/>
                </a:solidFill>
              </a:rPr>
              <a:t>e</a:t>
            </a:r>
            <a:r>
              <a:rPr lang="cs-CZ" sz="1800" dirty="0" smtClean="0">
                <a:solidFill>
                  <a:schemeClr val="tx1"/>
                </a:solidFill>
              </a:rPr>
              <a:t>mail: </a:t>
            </a:r>
            <a:r>
              <a:rPr lang="cs-CZ" sz="1800" dirty="0" smtClean="0">
                <a:solidFill>
                  <a:schemeClr val="tx1"/>
                </a:solidFill>
                <a:hlinkClick r:id="rId2"/>
              </a:rPr>
              <a:t>petr.dusek@mze.cz</a:t>
            </a:r>
            <a:r>
              <a:rPr lang="cs-CZ" sz="1800" dirty="0" smtClean="0">
                <a:solidFill>
                  <a:schemeClr val="tx1"/>
                </a:solidFill>
              </a:rPr>
              <a:t/>
            </a:r>
            <a:br>
              <a:rPr lang="cs-CZ" sz="1800" dirty="0" smtClean="0">
                <a:solidFill>
                  <a:schemeClr val="tx1"/>
                </a:solidFill>
              </a:rPr>
            </a:br>
            <a:r>
              <a:rPr lang="cs-CZ" sz="1800" dirty="0" smtClean="0">
                <a:solidFill>
                  <a:schemeClr val="tx1"/>
                </a:solidFill>
              </a:rPr>
              <a:t>tel</a:t>
            </a:r>
            <a:r>
              <a:rPr lang="cs-CZ" sz="1800" dirty="0">
                <a:solidFill>
                  <a:schemeClr val="tx1"/>
                </a:solidFill>
              </a:rPr>
              <a:t>: 221 812 830</a:t>
            </a:r>
          </a:p>
        </p:txBody>
      </p:sp>
      <p:sp>
        <p:nvSpPr>
          <p:cNvPr id="3" name="Zástupný symbol pro obsah 2"/>
          <p:cNvSpPr>
            <a:spLocks noGrp="1"/>
          </p:cNvSpPr>
          <p:nvPr>
            <p:ph idx="1"/>
          </p:nvPr>
        </p:nvSpPr>
        <p:spPr>
          <a:xfrm>
            <a:off x="179512" y="548680"/>
            <a:ext cx="8229600" cy="936104"/>
          </a:xfrm>
        </p:spPr>
        <p:txBody>
          <a:bodyPr>
            <a:normAutofit/>
          </a:bodyPr>
          <a:lstStyle/>
          <a:p>
            <a:pPr marL="0" indent="0" algn="ctr">
              <a:buNone/>
            </a:pPr>
            <a:r>
              <a:rPr lang="cs-CZ" sz="4000" dirty="0" smtClean="0"/>
              <a:t>Děkuji za pozornost.</a:t>
            </a:r>
            <a:endParaRPr lang="cs-CZ" sz="4000"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661247"/>
            <a:ext cx="2566987"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U:\14131\Lesnictví Don Pedro\Fotky lesa pro prezentace\Sněžka2011 léto (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04" y="1454753"/>
            <a:ext cx="5092281" cy="3819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579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260648"/>
            <a:ext cx="7772400" cy="1470025"/>
          </a:xfrm>
        </p:spPr>
        <p:txBody>
          <a:bodyPr>
            <a:normAutofit/>
          </a:bodyPr>
          <a:lstStyle/>
          <a:p>
            <a:r>
              <a:rPr lang="cs-CZ" sz="2800" dirty="0" smtClean="0"/>
              <a:t>Program rozvoje venkova ČR na období 2014-2020 </a:t>
            </a:r>
            <a:endParaRPr lang="cs-CZ" sz="2800" dirty="0"/>
          </a:p>
        </p:txBody>
      </p:sp>
      <p:pic>
        <p:nvPicPr>
          <p:cNvPr id="1026" name="Picture 2" descr="C:\Users\10002019\Desktop\Strategie_EU_20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772816"/>
            <a:ext cx="6048672"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973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260648"/>
            <a:ext cx="7772400" cy="1470025"/>
          </a:xfrm>
        </p:spPr>
        <p:txBody>
          <a:bodyPr>
            <a:normAutofit/>
          </a:bodyPr>
          <a:lstStyle/>
          <a:p>
            <a:r>
              <a:rPr lang="cs-CZ" sz="2800" dirty="0" smtClean="0"/>
              <a:t>Program rozvoje venkova ČR na období 2014-2020 </a:t>
            </a:r>
            <a:endParaRPr lang="cs-CZ" sz="2800" dirty="0"/>
          </a:p>
        </p:txBody>
      </p:sp>
      <p:sp>
        <p:nvSpPr>
          <p:cNvPr id="4" name="Podnadpis 3"/>
          <p:cNvSpPr>
            <a:spLocks noGrp="1"/>
          </p:cNvSpPr>
          <p:nvPr>
            <p:ph type="subTitle" idx="1"/>
          </p:nvPr>
        </p:nvSpPr>
        <p:spPr>
          <a:xfrm>
            <a:off x="755576" y="1700808"/>
            <a:ext cx="7488832" cy="4104456"/>
          </a:xfrm>
        </p:spPr>
        <p:txBody>
          <a:bodyPr>
            <a:normAutofit fontScale="92500" lnSpcReduction="20000"/>
          </a:bodyPr>
          <a:lstStyle/>
          <a:p>
            <a:pPr algn="just"/>
            <a:r>
              <a:rPr lang="cs-CZ" sz="2400" b="1" u="sng" dirty="0">
                <a:solidFill>
                  <a:schemeClr val="tx1"/>
                </a:solidFill>
              </a:rPr>
              <a:t>Hlavním cílem programu </a:t>
            </a:r>
            <a:r>
              <a:rPr lang="cs-CZ" sz="2400" b="1" u="sng" dirty="0" smtClean="0">
                <a:solidFill>
                  <a:schemeClr val="tx1"/>
                </a:solidFill>
              </a:rPr>
              <a:t>je</a:t>
            </a:r>
            <a:r>
              <a:rPr lang="cs-CZ" sz="2400" b="1" dirty="0" smtClean="0">
                <a:solidFill>
                  <a:schemeClr val="tx1"/>
                </a:solidFill>
              </a:rPr>
              <a:t>:</a:t>
            </a:r>
            <a:r>
              <a:rPr lang="cs-CZ" sz="2400" dirty="0" smtClean="0">
                <a:solidFill>
                  <a:schemeClr val="tx1"/>
                </a:solidFill>
              </a:rPr>
              <a:t> </a:t>
            </a:r>
          </a:p>
          <a:p>
            <a:pPr algn="just"/>
            <a:endParaRPr lang="cs-CZ" sz="2400" dirty="0" smtClean="0">
              <a:solidFill>
                <a:schemeClr val="tx1"/>
              </a:solidFill>
            </a:endParaRPr>
          </a:p>
          <a:p>
            <a:pPr marL="342900" indent="-342900">
              <a:buFont typeface="Wingdings" panose="05000000000000000000" pitchFamily="2" charset="2"/>
              <a:buChar char="§"/>
            </a:pPr>
            <a:r>
              <a:rPr lang="cs-CZ" sz="2400" dirty="0" smtClean="0">
                <a:solidFill>
                  <a:schemeClr val="tx1"/>
                </a:solidFill>
              </a:rPr>
              <a:t>obnova</a:t>
            </a:r>
            <a:r>
              <a:rPr lang="cs-CZ" sz="2400" dirty="0">
                <a:solidFill>
                  <a:schemeClr val="tx1"/>
                </a:solidFill>
              </a:rPr>
              <a:t>, zachování a zlepšení ekosystémů závislých na zemědělství prostřednictvím zejména </a:t>
            </a:r>
            <a:r>
              <a:rPr lang="cs-CZ" sz="2400" dirty="0" err="1">
                <a:solidFill>
                  <a:schemeClr val="tx1"/>
                </a:solidFill>
              </a:rPr>
              <a:t>agroenvironmentálních</a:t>
            </a:r>
            <a:r>
              <a:rPr lang="cs-CZ" sz="2400" dirty="0">
                <a:solidFill>
                  <a:schemeClr val="tx1"/>
                </a:solidFill>
              </a:rPr>
              <a:t> opatření, dále </a:t>
            </a:r>
            <a:endParaRPr lang="cs-CZ" sz="2400" dirty="0" smtClean="0">
              <a:solidFill>
                <a:schemeClr val="tx1"/>
              </a:solidFill>
            </a:endParaRPr>
          </a:p>
          <a:p>
            <a:endParaRPr lang="cs-CZ" sz="2400" dirty="0" smtClean="0">
              <a:solidFill>
                <a:schemeClr val="tx1"/>
              </a:solidFill>
            </a:endParaRPr>
          </a:p>
          <a:p>
            <a:pPr marL="342900" indent="-342900">
              <a:buFont typeface="Wingdings" panose="05000000000000000000" pitchFamily="2" charset="2"/>
              <a:buChar char="§"/>
            </a:pPr>
            <a:r>
              <a:rPr lang="cs-CZ" sz="2400" dirty="0" smtClean="0">
                <a:solidFill>
                  <a:schemeClr val="tx1"/>
                </a:solidFill>
              </a:rPr>
              <a:t>investice </a:t>
            </a:r>
            <a:r>
              <a:rPr lang="cs-CZ" sz="2400" dirty="0">
                <a:solidFill>
                  <a:schemeClr val="tx1"/>
                </a:solidFill>
              </a:rPr>
              <a:t>pro konkurenceschopnost a inovace zemědělských podniků, </a:t>
            </a:r>
            <a:endParaRPr lang="cs-CZ" sz="2400" dirty="0" smtClean="0">
              <a:solidFill>
                <a:schemeClr val="tx1"/>
              </a:solidFill>
            </a:endParaRPr>
          </a:p>
          <a:p>
            <a:endParaRPr lang="cs-CZ" sz="2400" dirty="0" smtClean="0">
              <a:solidFill>
                <a:schemeClr val="tx1"/>
              </a:solidFill>
            </a:endParaRPr>
          </a:p>
          <a:p>
            <a:pPr marL="342900" indent="-342900">
              <a:buFont typeface="Wingdings" panose="05000000000000000000" pitchFamily="2" charset="2"/>
              <a:buChar char="§"/>
            </a:pPr>
            <a:r>
              <a:rPr lang="cs-CZ" sz="2400" dirty="0" smtClean="0">
                <a:solidFill>
                  <a:schemeClr val="tx1"/>
                </a:solidFill>
              </a:rPr>
              <a:t>podpora </a:t>
            </a:r>
            <a:r>
              <a:rPr lang="cs-CZ" sz="2400" dirty="0">
                <a:solidFill>
                  <a:schemeClr val="tx1"/>
                </a:solidFill>
              </a:rPr>
              <a:t>vstupu mladých lidí do zemědělství </a:t>
            </a:r>
            <a:r>
              <a:rPr lang="cs-CZ" sz="2400" dirty="0" smtClean="0">
                <a:solidFill>
                  <a:schemeClr val="tx1"/>
                </a:solidFill>
              </a:rPr>
              <a:t>nebo</a:t>
            </a:r>
          </a:p>
          <a:p>
            <a:r>
              <a:rPr lang="cs-CZ" sz="2400" dirty="0" smtClean="0">
                <a:solidFill>
                  <a:schemeClr val="tx1"/>
                </a:solidFill>
              </a:rPr>
              <a:t> </a:t>
            </a:r>
          </a:p>
          <a:p>
            <a:pPr marL="342900" indent="-342900">
              <a:buFont typeface="Wingdings" panose="05000000000000000000" pitchFamily="2" charset="2"/>
              <a:buChar char="§"/>
            </a:pPr>
            <a:r>
              <a:rPr lang="cs-CZ" sz="2400" dirty="0" smtClean="0">
                <a:solidFill>
                  <a:schemeClr val="tx1"/>
                </a:solidFill>
              </a:rPr>
              <a:t>krajinná </a:t>
            </a:r>
            <a:r>
              <a:rPr lang="cs-CZ" sz="2400" dirty="0">
                <a:solidFill>
                  <a:schemeClr val="tx1"/>
                </a:solidFill>
              </a:rPr>
              <a:t>infrastruktura.</a:t>
            </a:r>
            <a:endParaRPr lang="cs-CZ" sz="2400" b="1" dirty="0" smtClean="0">
              <a:solidFill>
                <a:schemeClr val="tx1"/>
              </a:solidFill>
            </a:endParaRPr>
          </a:p>
        </p:txBody>
      </p:sp>
    </p:spTree>
    <p:extLst>
      <p:ext uri="{BB962C8B-B14F-4D97-AF65-F5344CB8AC3E}">
        <p14:creationId xmlns:p14="http://schemas.microsoft.com/office/powerpoint/2010/main" val="1510166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260648"/>
            <a:ext cx="7772400" cy="1470025"/>
          </a:xfrm>
        </p:spPr>
        <p:txBody>
          <a:bodyPr>
            <a:normAutofit/>
          </a:bodyPr>
          <a:lstStyle/>
          <a:p>
            <a:r>
              <a:rPr lang="cs-CZ" sz="2800" dirty="0" smtClean="0"/>
              <a:t>Program rozvoje venkova ČR na období 2014-2020 </a:t>
            </a:r>
            <a:endParaRPr lang="cs-CZ" sz="2800" dirty="0"/>
          </a:p>
        </p:txBody>
      </p:sp>
      <p:pic>
        <p:nvPicPr>
          <p:cNvPr id="2050" name="Picture 2" descr="C:\Users\10002019\Desktop\Priority_E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412776"/>
            <a:ext cx="7186398" cy="4453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774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260648"/>
            <a:ext cx="7772400" cy="1470025"/>
          </a:xfrm>
        </p:spPr>
        <p:txBody>
          <a:bodyPr>
            <a:normAutofit fontScale="90000"/>
          </a:bodyPr>
          <a:lstStyle/>
          <a:p>
            <a:pPr algn="l"/>
            <a:r>
              <a:rPr lang="cs-CZ" sz="2800" dirty="0" smtClean="0"/>
              <a:t>PRV 2014-2020 </a:t>
            </a:r>
            <a:br>
              <a:rPr lang="cs-CZ" sz="2800" dirty="0" smtClean="0"/>
            </a:br>
            <a:r>
              <a:rPr lang="cs-CZ" sz="2800" dirty="0" smtClean="0"/>
              <a:t>Předpokládané </a:t>
            </a:r>
            <a:r>
              <a:rPr lang="cs-CZ" sz="2800" dirty="0"/>
              <a:t>alokace finančních prostředků </a:t>
            </a:r>
            <a:r>
              <a:rPr lang="cs-CZ" sz="2800" dirty="0" smtClean="0"/>
              <a:t/>
            </a:r>
            <a:br>
              <a:rPr lang="cs-CZ" sz="2800" dirty="0" smtClean="0"/>
            </a:br>
            <a:r>
              <a:rPr lang="cs-CZ" sz="2200" dirty="0" smtClean="0"/>
              <a:t>(</a:t>
            </a:r>
            <a:r>
              <a:rPr lang="cs-CZ" sz="2200" dirty="0"/>
              <a:t>v % vyjádření) do jednotlivých oblastí:</a:t>
            </a:r>
            <a:r>
              <a:rPr lang="cs-CZ" sz="2200" dirty="0" smtClean="0"/>
              <a:t> </a:t>
            </a:r>
            <a:endParaRPr lang="cs-CZ" sz="2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988840"/>
            <a:ext cx="6192688" cy="4033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1380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260649"/>
            <a:ext cx="7772400" cy="864096"/>
          </a:xfrm>
        </p:spPr>
        <p:txBody>
          <a:bodyPr>
            <a:normAutofit/>
          </a:bodyPr>
          <a:lstStyle/>
          <a:p>
            <a:pPr algn="l"/>
            <a:r>
              <a:rPr lang="cs-CZ" sz="2800" dirty="0" smtClean="0"/>
              <a:t>Opatření PRV 2014-2020 </a:t>
            </a:r>
            <a:br>
              <a:rPr lang="cs-CZ" sz="2800" dirty="0" smtClean="0"/>
            </a:br>
            <a:endParaRPr lang="cs-CZ" sz="2200" dirty="0"/>
          </a:p>
        </p:txBody>
      </p:sp>
      <p:sp>
        <p:nvSpPr>
          <p:cNvPr id="3" name="Obdélník 2"/>
          <p:cNvSpPr/>
          <p:nvPr/>
        </p:nvSpPr>
        <p:spPr>
          <a:xfrm>
            <a:off x="395536" y="1387995"/>
            <a:ext cx="8064896" cy="3724096"/>
          </a:xfrm>
          <a:prstGeom prst="rect">
            <a:avLst/>
          </a:prstGeom>
        </p:spPr>
        <p:txBody>
          <a:bodyPr wrap="square">
            <a:spAutoFit/>
          </a:bodyPr>
          <a:lstStyle/>
          <a:p>
            <a:r>
              <a:rPr lang="cs-CZ" dirty="0"/>
              <a:t>M01	Předávání znalostí a informační akce</a:t>
            </a:r>
          </a:p>
          <a:p>
            <a:r>
              <a:rPr lang="cs-CZ" dirty="0"/>
              <a:t>M02	Poradenské, řídicí a pomocné služby pro zemědělství</a:t>
            </a:r>
          </a:p>
          <a:p>
            <a:r>
              <a:rPr lang="cs-CZ" b="1" dirty="0"/>
              <a:t>M04	Investice do hmotného majetku</a:t>
            </a:r>
          </a:p>
          <a:p>
            <a:r>
              <a:rPr lang="cs-CZ" dirty="0"/>
              <a:t>M06	Rozvoj zemědělských podniků a podnikatelské činnosti</a:t>
            </a:r>
          </a:p>
          <a:p>
            <a:r>
              <a:rPr lang="cs-CZ" b="1" dirty="0"/>
              <a:t>M08	Investice do rozvoje lesních oblastí a zlepšování 	životaschopnosti lesů</a:t>
            </a:r>
          </a:p>
          <a:p>
            <a:r>
              <a:rPr lang="cs-CZ" dirty="0"/>
              <a:t>M10	</a:t>
            </a:r>
            <a:r>
              <a:rPr lang="cs-CZ" dirty="0" err="1"/>
              <a:t>Agroenvironmentálně</a:t>
            </a:r>
            <a:r>
              <a:rPr lang="cs-CZ" dirty="0"/>
              <a:t>-klimatické opatření</a:t>
            </a:r>
          </a:p>
          <a:p>
            <a:r>
              <a:rPr lang="cs-CZ" dirty="0"/>
              <a:t>M11	Ekologické zemědělství</a:t>
            </a:r>
          </a:p>
          <a:p>
            <a:r>
              <a:rPr lang="cs-CZ" dirty="0"/>
              <a:t>M12	Platby v rámci sítě Natura 2000</a:t>
            </a:r>
          </a:p>
          <a:p>
            <a:r>
              <a:rPr lang="cs-CZ" dirty="0"/>
              <a:t>M13 Platby pro oblasti s přírodními či jinými zvláštními omezeními</a:t>
            </a:r>
          </a:p>
          <a:p>
            <a:r>
              <a:rPr lang="cs-CZ" dirty="0"/>
              <a:t>M14	Dobré životní podmínky zvířat</a:t>
            </a:r>
          </a:p>
          <a:p>
            <a:r>
              <a:rPr lang="cs-CZ" b="1" dirty="0"/>
              <a:t>M15	Lesnicko-environmentální a klimatické služby a ochrana lesů</a:t>
            </a:r>
          </a:p>
          <a:p>
            <a:r>
              <a:rPr lang="cs-CZ" dirty="0"/>
              <a:t>M16	Spolupráce</a:t>
            </a:r>
          </a:p>
          <a:p>
            <a:r>
              <a:rPr lang="cs-CZ" dirty="0"/>
              <a:t>M19	</a:t>
            </a:r>
            <a:r>
              <a:rPr lang="cs-CZ" sz="2000" dirty="0"/>
              <a:t>Podpora místního rozvoje na základě iniciativy </a:t>
            </a:r>
            <a:r>
              <a:rPr lang="cs-CZ" sz="2000" dirty="0" smtClean="0"/>
              <a:t>LEADER</a:t>
            </a:r>
            <a:endParaRPr lang="cs-CZ" sz="2000" dirty="0"/>
          </a:p>
        </p:txBody>
      </p:sp>
    </p:spTree>
    <p:extLst>
      <p:ext uri="{BB962C8B-B14F-4D97-AF65-F5344CB8AC3E}">
        <p14:creationId xmlns:p14="http://schemas.microsoft.com/office/powerpoint/2010/main" val="380318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39552" y="116632"/>
            <a:ext cx="7772400" cy="936104"/>
          </a:xfrm>
        </p:spPr>
        <p:txBody>
          <a:bodyPr>
            <a:normAutofit/>
          </a:bodyPr>
          <a:lstStyle/>
          <a:p>
            <a:pPr algn="just"/>
            <a:r>
              <a:rPr lang="cs-CZ" sz="2000" dirty="0" smtClean="0"/>
              <a:t>Program rozvoje venkova ČR na období 2014-2020 </a:t>
            </a:r>
            <a:br>
              <a:rPr lang="cs-CZ" sz="2000" dirty="0" smtClean="0"/>
            </a:br>
            <a:r>
              <a:rPr lang="cs-CZ" sz="2000" dirty="0" smtClean="0"/>
              <a:t>Schéma projektových opatření část 1.:</a:t>
            </a:r>
            <a:endParaRPr lang="cs-CZ" sz="20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085850"/>
            <a:ext cx="5648325" cy="577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Šipka doprava 4"/>
          <p:cNvSpPr/>
          <p:nvPr/>
        </p:nvSpPr>
        <p:spPr>
          <a:xfrm>
            <a:off x="7164288" y="3344839"/>
            <a:ext cx="122413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552855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39552" y="116632"/>
            <a:ext cx="7772400" cy="936104"/>
          </a:xfrm>
        </p:spPr>
        <p:txBody>
          <a:bodyPr>
            <a:normAutofit/>
          </a:bodyPr>
          <a:lstStyle/>
          <a:p>
            <a:pPr algn="just"/>
            <a:r>
              <a:rPr lang="cs-CZ" sz="2000" dirty="0" smtClean="0"/>
              <a:t>Program rozvoje venkova ČR na období 2014-2020 </a:t>
            </a:r>
            <a:br>
              <a:rPr lang="cs-CZ" sz="2000" dirty="0" smtClean="0"/>
            </a:br>
            <a:r>
              <a:rPr lang="cs-CZ" sz="2000" dirty="0" smtClean="0"/>
              <a:t>Schéma projektových opatření část 2.:</a:t>
            </a:r>
            <a:endParaRPr lang="cs-CZ" sz="2000" dirty="0"/>
          </a:p>
        </p:txBody>
      </p:sp>
      <p:sp>
        <p:nvSpPr>
          <p:cNvPr id="5" name="Šipka doprava 4"/>
          <p:cNvSpPr/>
          <p:nvPr/>
        </p:nvSpPr>
        <p:spPr>
          <a:xfrm>
            <a:off x="179512" y="2944368"/>
            <a:ext cx="43204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980728"/>
            <a:ext cx="5514975" cy="545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Šipka dolů 2"/>
          <p:cNvSpPr/>
          <p:nvPr/>
        </p:nvSpPr>
        <p:spPr>
          <a:xfrm>
            <a:off x="3769636" y="5969383"/>
            <a:ext cx="121158" cy="7476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Šipka dolů 6"/>
          <p:cNvSpPr/>
          <p:nvPr/>
        </p:nvSpPr>
        <p:spPr>
          <a:xfrm>
            <a:off x="6270551" y="4018970"/>
            <a:ext cx="121158" cy="7476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Šipka doprava 3"/>
          <p:cNvSpPr/>
          <p:nvPr/>
        </p:nvSpPr>
        <p:spPr>
          <a:xfrm>
            <a:off x="3995936" y="6537647"/>
            <a:ext cx="978408" cy="179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Šipka doprava 8"/>
          <p:cNvSpPr/>
          <p:nvPr/>
        </p:nvSpPr>
        <p:spPr>
          <a:xfrm>
            <a:off x="5024263" y="6537647"/>
            <a:ext cx="978408" cy="179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128" y="4799036"/>
            <a:ext cx="2628900"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3425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zentace_mz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6944</TotalTime>
  <Words>1482</Words>
  <Application>Microsoft Office PowerPoint</Application>
  <PresentationFormat>Předvádění na obrazovce (4:3)</PresentationFormat>
  <Paragraphs>289</Paragraphs>
  <Slides>26</Slides>
  <Notes>10</Notes>
  <HiddenSlides>0</HiddenSlides>
  <MMClips>0</MMClips>
  <ScaleCrop>false</ScaleCrop>
  <HeadingPairs>
    <vt:vector size="4" baseType="variant">
      <vt:variant>
        <vt:lpstr>Motiv</vt:lpstr>
      </vt:variant>
      <vt:variant>
        <vt:i4>1</vt:i4>
      </vt:variant>
      <vt:variant>
        <vt:lpstr>Nadpisy snímků</vt:lpstr>
      </vt:variant>
      <vt:variant>
        <vt:i4>26</vt:i4>
      </vt:variant>
    </vt:vector>
  </HeadingPairs>
  <TitlesOfParts>
    <vt:vector size="27" baseType="lpstr">
      <vt:lpstr>Prezentace_mze</vt:lpstr>
      <vt:lpstr>   Program rozvoje venkova  na období 2014 - 2020    </vt:lpstr>
      <vt:lpstr>Program rozvoje venkova ČR na období 2014-2020 </vt:lpstr>
      <vt:lpstr>Program rozvoje venkova ČR na období 2014-2020 </vt:lpstr>
      <vt:lpstr>Program rozvoje venkova ČR na období 2014-2020 </vt:lpstr>
      <vt:lpstr>Program rozvoje venkova ČR na období 2014-2020 </vt:lpstr>
      <vt:lpstr>PRV 2014-2020  Předpokládané alokace finančních prostředků  (v % vyjádření) do jednotlivých oblastí: </vt:lpstr>
      <vt:lpstr>Opatření PRV 2014-2020  </vt:lpstr>
      <vt:lpstr>Program rozvoje venkova ČR na období 2014-2020  Schéma projektových opatření část 1.:</vt:lpstr>
      <vt:lpstr>Program rozvoje venkova ČR na období 2014-2020  Schéma projektových opatření část 2.:</vt:lpstr>
      <vt:lpstr>Přehled kroků k předkládání Žádosti o dotaci</vt:lpstr>
      <vt:lpstr>Přehled kroků k předkládání Žádosti o dotaci</vt:lpstr>
      <vt:lpstr>Přehled kroků k předkládání Žádosti o dotaci</vt:lpstr>
      <vt:lpstr>STRUKTURA PROVÁDĚCÍCH PŘEDPISŮ</vt:lpstr>
      <vt:lpstr>OBECNÁ USTANOVENÍ</vt:lpstr>
      <vt:lpstr>ZPŮSOBILÉ VÝDAJE</vt:lpstr>
      <vt:lpstr>VEŘEJNÉ ZAKÁZKY</vt:lpstr>
      <vt:lpstr>STAVEBNÍ ŘÍZENÍ</vt:lpstr>
      <vt:lpstr>PROVÁDĚNÍ ZMĚN</vt:lpstr>
      <vt:lpstr>  Operace 8.4.2 Odstraňování škod způsobených povodněmi  Alokace pro 4. kolo: 26,9 mil. Kč  </vt:lpstr>
      <vt:lpstr>Operace 8.4.2 Způsobilé výdaje</vt:lpstr>
      <vt:lpstr>Operace 8.4.2 Příjemce, výše dotace</vt:lpstr>
      <vt:lpstr>Operace 8.4.2 Realizace v rámci PUPFL</vt:lpstr>
      <vt:lpstr>Operace 8.4.2 Další kritéria přijatelnosti</vt:lpstr>
      <vt:lpstr>Operace 8.4.2 Preferenční kritéria</vt:lpstr>
      <vt:lpstr>Operace 8.4.2 Přehled čerpání</vt:lpstr>
      <vt:lpstr>email: petr.dusek@mze.cz tel: 221 812 830</vt:lpstr>
    </vt:vector>
  </TitlesOfParts>
  <Company>MZe ČR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Konference věnovaná 10. výročí přijetí  Evropské úmluvy o krajině v ČR</dc:title>
  <dc:creator>Landa Ivan</dc:creator>
  <cp:lastModifiedBy>PD</cp:lastModifiedBy>
  <cp:revision>521</cp:revision>
  <cp:lastPrinted>2017-03-22T15:23:23Z</cp:lastPrinted>
  <dcterms:created xsi:type="dcterms:W3CDTF">2015-03-02T07:34:22Z</dcterms:created>
  <dcterms:modified xsi:type="dcterms:W3CDTF">2017-04-04T13:52:43Z</dcterms:modified>
</cp:coreProperties>
</file>